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8" r:id="rId4"/>
    <p:sldId id="265" r:id="rId5"/>
    <p:sldId id="270" r:id="rId6"/>
    <p:sldId id="271" r:id="rId7"/>
    <p:sldId id="285" r:id="rId8"/>
    <p:sldId id="314" r:id="rId9"/>
    <p:sldId id="286" r:id="rId10"/>
    <p:sldId id="287" r:id="rId11"/>
    <p:sldId id="288" r:id="rId12"/>
    <p:sldId id="313" r:id="rId13"/>
    <p:sldId id="315" r:id="rId14"/>
    <p:sldId id="289" r:id="rId15"/>
    <p:sldId id="308" r:id="rId16"/>
    <p:sldId id="309" r:id="rId17"/>
    <p:sldId id="310" r:id="rId18"/>
    <p:sldId id="311" r:id="rId19"/>
    <p:sldId id="312" r:id="rId20"/>
    <p:sldId id="274" r:id="rId21"/>
    <p:sldId id="275" r:id="rId22"/>
    <p:sldId id="272" r:id="rId23"/>
    <p:sldId id="273" r:id="rId24"/>
    <p:sldId id="284" r:id="rId25"/>
    <p:sldId id="283" r:id="rId26"/>
    <p:sldId id="291" r:id="rId27"/>
    <p:sldId id="293" r:id="rId28"/>
    <p:sldId id="294" r:id="rId29"/>
    <p:sldId id="295" r:id="rId30"/>
    <p:sldId id="296" r:id="rId31"/>
    <p:sldId id="297" r:id="rId32"/>
    <p:sldId id="301" r:id="rId33"/>
    <p:sldId id="300" r:id="rId34"/>
    <p:sldId id="266" r:id="rId35"/>
    <p:sldId id="26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7"/>
    <p:restoredTop sz="95109" autoAdjust="0"/>
  </p:normalViewPr>
  <p:slideViewPr>
    <p:cSldViewPr snapToGrid="0" snapToObjects="1">
      <p:cViewPr varScale="1">
        <p:scale>
          <a:sx n="89" d="100"/>
          <a:sy n="89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820EF-9615-9340-9696-8E29D255C29C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591CE-20BA-CB4C-B298-E658AA182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60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591CE-20BA-CB4C-B298-E658AA18275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7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79B22D-A0CA-418C-8BBA-780DEC76B14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12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269F331-5960-4A41-B09B-D9534D957B8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39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3D56EC6-41AB-430A-A92E-35AAA992401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05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Paul </a:t>
            </a:r>
            <a:r>
              <a:rPr lang="en-US" dirty="0" err="1"/>
              <a:t>Baran</a:t>
            </a:r>
            <a:r>
              <a:rPr lang="en-US" dirty="0"/>
              <a:t> top</a:t>
            </a:r>
          </a:p>
          <a:p>
            <a:pPr>
              <a:spcBef>
                <a:spcPct val="0"/>
              </a:spcBef>
            </a:pPr>
            <a:r>
              <a:rPr lang="en-US" dirty="0"/>
              <a:t>Tim </a:t>
            </a:r>
            <a:r>
              <a:rPr lang="en-US" dirty="0" err="1"/>
              <a:t>Berners</a:t>
            </a:r>
            <a:r>
              <a:rPr lang="en-US" dirty="0"/>
              <a:t> Lee, Vincent Cerf,</a:t>
            </a:r>
            <a:r>
              <a:rPr lang="en-US" baseline="0" dirty="0"/>
              <a:t> Robert Kahn</a:t>
            </a:r>
            <a:endParaRPr lang="en-US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13B0B37-144E-4231-8A51-6C835684C44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00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sz="1600" dirty="0"/>
              <a:t>Sunday New York Times Magazine, </a:t>
            </a:r>
            <a:r>
              <a:rPr lang="en-US" sz="1600" i="1" dirty="0"/>
              <a:t>Style &amp; Entertaining  </a:t>
            </a:r>
            <a:r>
              <a:rPr lang="en-US" sz="1600" dirty="0"/>
              <a:t>Section, Fall 2003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endParaRPr lang="en-US" sz="1600" dirty="0"/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dirty="0"/>
              <a:t>“At a party for her new line of </a:t>
            </a:r>
            <a:r>
              <a:rPr lang="en-US" i="1" dirty="0"/>
              <a:t>Le </a:t>
            </a:r>
            <a:r>
              <a:rPr lang="en-US" i="1" dirty="0" err="1"/>
              <a:t>Sportsac</a:t>
            </a:r>
            <a:r>
              <a:rPr lang="en-US" dirty="0"/>
              <a:t> bags, Gwen Stefani and the host, Timothy </a:t>
            </a:r>
            <a:r>
              <a:rPr lang="en-US" dirty="0" err="1"/>
              <a:t>Schifter</a:t>
            </a:r>
            <a:r>
              <a:rPr lang="en-US" dirty="0"/>
              <a:t>, play classic sociometric roles as the other guests jockey for degree centrality”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endParaRPr lang="en-US" dirty="0"/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dirty="0"/>
              <a:t>William Middleton </a:t>
            </a:r>
            <a:r>
              <a:rPr lang="en-US" i="1" dirty="0"/>
              <a:t>Popular Mechanics</a:t>
            </a:r>
            <a:r>
              <a:rPr lang="en-US" dirty="0"/>
              <a:t>   …..   </a:t>
            </a:r>
            <a:r>
              <a:rPr lang="en-US" b="1" dirty="0"/>
              <a:t>wouldn’t Moreno have been pleased???</a:t>
            </a:r>
            <a:endParaRPr 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6973696-6A7B-4C5C-BE5D-A91B7FD4D70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91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D4B065-4E46-4210-8BBA-D51D75BEC21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4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7D4B065-4E46-4210-8BBA-D51D75BEC21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591CE-20BA-CB4C-B298-E658AA1827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6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Office of Student Conduct and Conflict Resolution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591CE-20BA-CB4C-B298-E658AA1827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6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48ACB-41F2-4EEB-92F2-4F2050D3FFD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75218-77AE-4A6A-98F8-11436F7AAA1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5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75218-77AE-4A6A-98F8-11436F7AAA1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85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75218-77AE-4A6A-98F8-11436F7AAA1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0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75218-77AE-4A6A-98F8-11436F7AAA1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1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75218-77AE-4A6A-98F8-11436F7AAA1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7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D9C48E"/>
          </a:solidFill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64EC1-8966-704C-9B8B-CF3380F10423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FB64-0B48-9E45-B861-D8DE82785488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DC287-4DAA-EF45-B0FC-84CA505543A0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5E4-29DF-CA4B-B093-7D9A70E30E9D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403E-07BE-E147-B4F0-7CB9D8782A2B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B0FC-2CDF-AE4E-9E24-9802736DDA38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10554574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AAA98-ACBF-DC42-B077-EDD1F6B9573A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54538-D509-7849-B63B-ADC00130C0E4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6081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39A5-8D4D-CC4A-92C4-3BE94EDF4628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60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6609-D2D6-B54F-A2C3-892F3AA6CDA9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2DA7-7BB0-CC42-B014-187D031F2E14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7359-CD91-B947-A62B-1612DC732B81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2D3F7-0476-9B4D-B141-9332D2A5CEF8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C844AC5-F82D-2546-A0BA-4CB124E81DB2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DF101DF-BEDF-034B-B6BE-F262BE0BAA1A}" type="datetime1">
              <a:rPr lang="en-US" smtClean="0"/>
              <a:t>4/2/18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ian.keegan@colorad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Class 30: Graphs I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Monday, April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71600"/>
          </a:xfrm>
        </p:spPr>
        <p:txBody>
          <a:bodyPr>
            <a:noAutofit/>
          </a:bodyPr>
          <a:lstStyle/>
          <a:p>
            <a:r>
              <a:rPr lang="en-US" dirty="0"/>
              <a:t>INFO 2201: Representations of Data</a:t>
            </a:r>
            <a:br>
              <a:rPr lang="en-US" dirty="0"/>
            </a:br>
            <a:r>
              <a:rPr lang="en-US" dirty="0"/>
              <a:t>Professor Brian Keegan</a:t>
            </a:r>
            <a:br>
              <a:rPr lang="en-US" dirty="0"/>
            </a:br>
            <a:r>
              <a:rPr lang="en-US" dirty="0">
                <a:hlinkClick r:id="rId3"/>
              </a:rPr>
              <a:t>brian.keegan@colorado.edu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title="University of Colorado Boulder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4565" y="5280847"/>
            <a:ext cx="37474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7D37-6704-41AA-BE9B-1AE3D5D1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– Directed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F8851-D2F7-4425-A30A-970C20ED4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1" y="2222287"/>
            <a:ext cx="8229600" cy="3638763"/>
          </a:xfrm>
        </p:spPr>
        <p:txBody>
          <a:bodyPr>
            <a:noAutofit/>
          </a:bodyPr>
          <a:lstStyle/>
          <a:p>
            <a:r>
              <a:rPr lang="en-US" sz="1800" dirty="0"/>
              <a:t>Edges can be </a:t>
            </a:r>
            <a:r>
              <a:rPr lang="en-US" sz="1800" i="1" dirty="0"/>
              <a:t>undirected</a:t>
            </a:r>
            <a:r>
              <a:rPr lang="en-US" sz="1800" dirty="0"/>
              <a:t> or </a:t>
            </a:r>
            <a:r>
              <a:rPr lang="en-US" sz="1800" i="1" dirty="0"/>
              <a:t>directed</a:t>
            </a:r>
          </a:p>
          <a:p>
            <a:pPr lvl="1"/>
            <a:r>
              <a:rPr lang="en-US" sz="1400" b="1" u="sng" dirty="0"/>
              <a:t>Undirected</a:t>
            </a:r>
            <a:r>
              <a:rPr lang="en-US" sz="1400" dirty="0"/>
              <a:t>: direction doesn’t matter </a:t>
            </a:r>
            <a:r>
              <a:rPr lang="en-US" sz="1400" dirty="0">
                <a:sym typeface="Wingdings" panose="05000000000000000000" pitchFamily="2" charset="2"/>
              </a:rPr>
              <a:t> edge (A,B) is identical to edge (B,A)</a:t>
            </a:r>
          </a:p>
          <a:p>
            <a:pPr lvl="1"/>
            <a:r>
              <a:rPr lang="en-US" sz="1400" b="1" u="sng" dirty="0">
                <a:sym typeface="Wingdings" panose="05000000000000000000" pitchFamily="2" charset="2"/>
              </a:rPr>
              <a:t>Directed</a:t>
            </a:r>
            <a:r>
              <a:rPr lang="en-US" sz="1400" dirty="0">
                <a:sym typeface="Wingdings" panose="05000000000000000000" pitchFamily="2" charset="2"/>
              </a:rPr>
              <a:t>: direction matters  edge (A,B) is different from edge (B,A)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Edge notation is (starting node, ending node)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Directed edges typically visualized with arrows, undirected without arrows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 err="1">
                <a:sym typeface="Wingdings" panose="05000000000000000000" pitchFamily="2" charset="2"/>
              </a:rPr>
              <a:t>Edgelists</a:t>
            </a:r>
            <a:r>
              <a:rPr lang="en-US" sz="1800" dirty="0">
                <a:sym typeface="Wingdings" panose="05000000000000000000" pitchFamily="2" charset="2"/>
              </a:rPr>
              <a:t> for graphs at right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Top (undirected): </a:t>
            </a:r>
            <a:r>
              <a:rPr lang="en-US" sz="1400" dirty="0"/>
              <a:t>{(A,B), (B,C), (A,C), (A,D)} </a:t>
            </a:r>
            <a:r>
              <a:rPr lang="en-US" sz="1400" dirty="0">
                <a:sym typeface="Wingdings" panose="05000000000000000000" pitchFamily="2" charset="2"/>
              </a:rPr>
              <a:t> 4 edges</a:t>
            </a:r>
            <a:endParaRPr lang="en-US" sz="1400" dirty="0"/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Bottom (directed): {(A,C), (A,D), (B,A), (B,C), (D,A)}  5 edges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81819-5DDE-4CB0-ACD4-CABFB4B7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B4AA68-0615-4276-A3CD-40D604DF3193}"/>
              </a:ext>
            </a:extLst>
          </p:cNvPr>
          <p:cNvGrpSpPr/>
          <p:nvPr/>
        </p:nvGrpSpPr>
        <p:grpSpPr>
          <a:xfrm>
            <a:off x="9048311" y="1249544"/>
            <a:ext cx="2743200" cy="2761202"/>
            <a:chOff x="7935131" y="2514600"/>
            <a:chExt cx="2743200" cy="276120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8D69BD8-7436-4B13-AC12-B7DFFD966F2A}"/>
                </a:ext>
              </a:extLst>
            </p:cNvPr>
            <p:cNvCxnSpPr>
              <a:stCxn id="10" idx="6"/>
              <a:endCxn id="8" idx="0"/>
            </p:cNvCxnSpPr>
            <p:nvPr/>
          </p:nvCxnSpPr>
          <p:spPr>
            <a:xfrm>
              <a:off x="9763931" y="2971800"/>
              <a:ext cx="457200" cy="44778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91608A-ED78-42E2-99E9-555B7220301E}"/>
                </a:ext>
              </a:extLst>
            </p:cNvPr>
            <p:cNvCxnSpPr>
              <a:cxnSpLocks/>
              <a:stCxn id="10" idx="2"/>
              <a:endCxn id="7" idx="0"/>
            </p:cNvCxnSpPr>
            <p:nvPr/>
          </p:nvCxnSpPr>
          <p:spPr>
            <a:xfrm flipH="1">
              <a:off x="8392331" y="2971800"/>
              <a:ext cx="457200" cy="4572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C3CE2D-9339-42CA-A0D6-F021677035EB}"/>
                </a:ext>
              </a:extLst>
            </p:cNvPr>
            <p:cNvCxnSpPr>
              <a:cxnSpLocks/>
              <a:stCxn id="10" idx="4"/>
              <a:endCxn id="9" idx="0"/>
            </p:cNvCxnSpPr>
            <p:nvPr/>
          </p:nvCxnSpPr>
          <p:spPr>
            <a:xfrm>
              <a:off x="9306731" y="3429000"/>
              <a:ext cx="0" cy="932402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79F43A-FF9D-4311-9ACD-15068A5CF765}"/>
                </a:ext>
              </a:extLst>
            </p:cNvPr>
            <p:cNvCxnSpPr>
              <a:cxnSpLocks/>
              <a:stCxn id="8" idx="4"/>
              <a:endCxn id="9" idx="6"/>
            </p:cNvCxnSpPr>
            <p:nvPr/>
          </p:nvCxnSpPr>
          <p:spPr>
            <a:xfrm flipH="1">
              <a:off x="9763931" y="4333981"/>
              <a:ext cx="457200" cy="48462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B97BAD-89D0-40D0-A892-1BDEF63B99FD}"/>
                </a:ext>
              </a:extLst>
            </p:cNvPr>
            <p:cNvSpPr/>
            <p:nvPr/>
          </p:nvSpPr>
          <p:spPr>
            <a:xfrm>
              <a:off x="7935131" y="34290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2D2EA-FDF3-4918-B638-621F667B801F}"/>
                </a:ext>
              </a:extLst>
            </p:cNvPr>
            <p:cNvSpPr/>
            <p:nvPr/>
          </p:nvSpPr>
          <p:spPr>
            <a:xfrm>
              <a:off x="9763931" y="34195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B0A1DE-CD9E-4949-B82E-F8AE0BBBF809}"/>
                </a:ext>
              </a:extLst>
            </p:cNvPr>
            <p:cNvSpPr/>
            <p:nvPr/>
          </p:nvSpPr>
          <p:spPr>
            <a:xfrm>
              <a:off x="8849531" y="436140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9310BF4-1401-411C-B1B8-B5F657DDADED}"/>
                </a:ext>
              </a:extLst>
            </p:cNvPr>
            <p:cNvSpPr/>
            <p:nvPr/>
          </p:nvSpPr>
          <p:spPr>
            <a:xfrm>
              <a:off x="8849531" y="2514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00D51E-4728-473E-9630-B70544B47731}"/>
              </a:ext>
            </a:extLst>
          </p:cNvPr>
          <p:cNvGrpSpPr/>
          <p:nvPr/>
        </p:nvGrpSpPr>
        <p:grpSpPr>
          <a:xfrm>
            <a:off x="9045887" y="4052419"/>
            <a:ext cx="2743200" cy="2761202"/>
            <a:chOff x="7935131" y="2514600"/>
            <a:chExt cx="2743200" cy="27612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F0FEB4-96EA-4F48-95A4-962696627964}"/>
                </a:ext>
              </a:extLst>
            </p:cNvPr>
            <p:cNvSpPr/>
            <p:nvPr/>
          </p:nvSpPr>
          <p:spPr>
            <a:xfrm>
              <a:off x="7935131" y="34290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5E713B-571E-4EF8-BDFD-4D8A3BD069C6}"/>
                </a:ext>
              </a:extLst>
            </p:cNvPr>
            <p:cNvSpPr/>
            <p:nvPr/>
          </p:nvSpPr>
          <p:spPr>
            <a:xfrm>
              <a:off x="9763931" y="34195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B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9CCD24-45CE-43D2-BCB4-FC9046F2A902}"/>
                </a:ext>
              </a:extLst>
            </p:cNvPr>
            <p:cNvSpPr/>
            <p:nvPr/>
          </p:nvSpPr>
          <p:spPr>
            <a:xfrm>
              <a:off x="8849531" y="436140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EE5D276-7FF6-454B-8715-EB3FB68917CB}"/>
                </a:ext>
              </a:extLst>
            </p:cNvPr>
            <p:cNvSpPr/>
            <p:nvPr/>
          </p:nvSpPr>
          <p:spPr>
            <a:xfrm>
              <a:off x="8849531" y="2514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A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387AEB-1AFB-4854-AE31-C33CA3809DD1}"/>
                </a:ext>
              </a:extLst>
            </p:cNvPr>
            <p:cNvCxnSpPr>
              <a:stCxn id="22" idx="6"/>
              <a:endCxn id="19" idx="0"/>
            </p:cNvCxnSpPr>
            <p:nvPr/>
          </p:nvCxnSpPr>
          <p:spPr>
            <a:xfrm>
              <a:off x="9763931" y="2971800"/>
              <a:ext cx="457200" cy="44778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BE1FF2-E23E-48B1-BB13-4BC18B0A590E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flipH="1">
              <a:off x="8392331" y="2971800"/>
              <a:ext cx="457200" cy="4572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141E-2059-4453-BB7F-E0BF4F61AFA5}"/>
                </a:ext>
              </a:extLst>
            </p:cNvPr>
            <p:cNvCxnSpPr>
              <a:cxnSpLocks/>
              <a:stCxn id="22" idx="4"/>
              <a:endCxn id="20" idx="0"/>
            </p:cNvCxnSpPr>
            <p:nvPr/>
          </p:nvCxnSpPr>
          <p:spPr>
            <a:xfrm>
              <a:off x="9306731" y="3429000"/>
              <a:ext cx="0" cy="932402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5039858-5896-4E59-8015-0CE9E36605F2}"/>
                </a:ext>
              </a:extLst>
            </p:cNvPr>
            <p:cNvCxnSpPr>
              <a:cxnSpLocks/>
              <a:stCxn id="19" idx="4"/>
              <a:endCxn id="20" idx="6"/>
            </p:cNvCxnSpPr>
            <p:nvPr/>
          </p:nvCxnSpPr>
          <p:spPr>
            <a:xfrm flipH="1">
              <a:off x="9763931" y="4333981"/>
              <a:ext cx="457200" cy="48462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3B39EF-0A70-4F54-878F-F803D4C4AF69}"/>
              </a:ext>
            </a:extLst>
          </p:cNvPr>
          <p:cNvCxnSpPr>
            <a:cxnSpLocks/>
            <a:stCxn id="17" idx="6"/>
            <a:endCxn id="22" idx="4"/>
          </p:cNvCxnSpPr>
          <p:nvPr/>
        </p:nvCxnSpPr>
        <p:spPr>
          <a:xfrm flipV="1">
            <a:off x="9960287" y="4966819"/>
            <a:ext cx="457200" cy="457200"/>
          </a:xfrm>
          <a:prstGeom prst="straightConnector1">
            <a:avLst/>
          </a:prstGeom>
          <a:ln w="76200" cap="rnd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8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7D37-6704-41AA-BE9B-1AE3D5D1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– Weighted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F8851-D2F7-4425-A30A-970C20ED4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1" y="2222287"/>
            <a:ext cx="8229600" cy="3638763"/>
          </a:xfrm>
        </p:spPr>
        <p:txBody>
          <a:bodyPr>
            <a:noAutofit/>
          </a:bodyPr>
          <a:lstStyle/>
          <a:p>
            <a:r>
              <a:rPr lang="en-US" sz="1800" dirty="0"/>
              <a:t>Edges can also be </a:t>
            </a:r>
            <a:r>
              <a:rPr lang="en-US" sz="1800" i="1" dirty="0"/>
              <a:t>weighted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Stronger relationships, more interactions, greater similarity, longer tenure, </a:t>
            </a:r>
            <a:r>
              <a:rPr lang="en-US" sz="1600" i="1" dirty="0">
                <a:sym typeface="Wingdings" panose="05000000000000000000" pitchFamily="2" charset="2"/>
              </a:rPr>
              <a:t>etc</a:t>
            </a:r>
            <a:r>
              <a:rPr lang="en-US" sz="1600" dirty="0">
                <a:sym typeface="Wingdings" panose="05000000000000000000" pitchFamily="2" charset="2"/>
              </a:rPr>
              <a:t>.</a:t>
            </a:r>
            <a:endParaRPr lang="en-US" sz="1000" dirty="0">
              <a:sym typeface="Wingdings" panose="05000000000000000000" pitchFamily="2" charset="2"/>
            </a:endParaRPr>
          </a:p>
          <a:p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Weighted edge notation is (starting node, ending node, weight)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Weighted edges typically visualized with thicker/thinner edges</a:t>
            </a:r>
          </a:p>
          <a:p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 err="1">
                <a:sym typeface="Wingdings" panose="05000000000000000000" pitchFamily="2" charset="2"/>
              </a:rPr>
              <a:t>Edgelists</a:t>
            </a:r>
            <a:r>
              <a:rPr lang="en-US" sz="1800" dirty="0">
                <a:sym typeface="Wingdings" panose="05000000000000000000" pitchFamily="2" charset="2"/>
              </a:rPr>
              <a:t> for graphs at right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Top (undirected): </a:t>
            </a:r>
            <a:r>
              <a:rPr lang="en-US" sz="1400" dirty="0"/>
              <a:t>{(A,B,6), (B,C,9), (A,C,12), (A,D,3)} 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Bottom (directed): {(A,C,15), (A,D,12), (B,A,1), (B,C,12), (D,A,3)}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81819-5DDE-4CB0-ACD4-CABFB4B7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B4AA68-0615-4276-A3CD-40D604DF3193}"/>
              </a:ext>
            </a:extLst>
          </p:cNvPr>
          <p:cNvGrpSpPr/>
          <p:nvPr/>
        </p:nvGrpSpPr>
        <p:grpSpPr>
          <a:xfrm>
            <a:off x="9048311" y="1249544"/>
            <a:ext cx="2743200" cy="2761202"/>
            <a:chOff x="7935131" y="2514600"/>
            <a:chExt cx="2743200" cy="276120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8D69BD8-7436-4B13-AC12-B7DFFD966F2A}"/>
                </a:ext>
              </a:extLst>
            </p:cNvPr>
            <p:cNvCxnSpPr>
              <a:stCxn id="10" idx="6"/>
              <a:endCxn id="8" idx="0"/>
            </p:cNvCxnSpPr>
            <p:nvPr/>
          </p:nvCxnSpPr>
          <p:spPr>
            <a:xfrm>
              <a:off x="9763931" y="2971800"/>
              <a:ext cx="457200" cy="44778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91608A-ED78-42E2-99E9-555B7220301E}"/>
                </a:ext>
              </a:extLst>
            </p:cNvPr>
            <p:cNvCxnSpPr>
              <a:cxnSpLocks/>
              <a:stCxn id="10" idx="2"/>
              <a:endCxn id="7" idx="0"/>
            </p:cNvCxnSpPr>
            <p:nvPr/>
          </p:nvCxnSpPr>
          <p:spPr>
            <a:xfrm flipH="1">
              <a:off x="8392331" y="2971800"/>
              <a:ext cx="457200" cy="4572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C3CE2D-9339-42CA-A0D6-F021677035EB}"/>
                </a:ext>
              </a:extLst>
            </p:cNvPr>
            <p:cNvCxnSpPr>
              <a:cxnSpLocks/>
              <a:stCxn id="10" idx="4"/>
              <a:endCxn id="9" idx="0"/>
            </p:cNvCxnSpPr>
            <p:nvPr/>
          </p:nvCxnSpPr>
          <p:spPr>
            <a:xfrm>
              <a:off x="9306731" y="3429000"/>
              <a:ext cx="0" cy="932402"/>
            </a:xfrm>
            <a:prstGeom prst="straightConnector1">
              <a:avLst/>
            </a:prstGeom>
            <a:ln w="2286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79F43A-FF9D-4311-9ACD-15068A5CF765}"/>
                </a:ext>
              </a:extLst>
            </p:cNvPr>
            <p:cNvCxnSpPr>
              <a:cxnSpLocks/>
              <a:stCxn id="8" idx="4"/>
              <a:endCxn id="9" idx="6"/>
            </p:cNvCxnSpPr>
            <p:nvPr/>
          </p:nvCxnSpPr>
          <p:spPr>
            <a:xfrm flipH="1">
              <a:off x="9763931" y="4333981"/>
              <a:ext cx="457200" cy="484621"/>
            </a:xfrm>
            <a:prstGeom prst="straightConnector1">
              <a:avLst/>
            </a:prstGeom>
            <a:ln w="1524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B97BAD-89D0-40D0-A892-1BDEF63B99FD}"/>
                </a:ext>
              </a:extLst>
            </p:cNvPr>
            <p:cNvSpPr/>
            <p:nvPr/>
          </p:nvSpPr>
          <p:spPr>
            <a:xfrm>
              <a:off x="7935131" y="34290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2D2EA-FDF3-4918-B638-621F667B801F}"/>
                </a:ext>
              </a:extLst>
            </p:cNvPr>
            <p:cNvSpPr/>
            <p:nvPr/>
          </p:nvSpPr>
          <p:spPr>
            <a:xfrm>
              <a:off x="9763931" y="34195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B0A1DE-CD9E-4949-B82E-F8AE0BBBF809}"/>
                </a:ext>
              </a:extLst>
            </p:cNvPr>
            <p:cNvSpPr/>
            <p:nvPr/>
          </p:nvSpPr>
          <p:spPr>
            <a:xfrm>
              <a:off x="8849531" y="436140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9310BF4-1401-411C-B1B8-B5F657DDADED}"/>
                </a:ext>
              </a:extLst>
            </p:cNvPr>
            <p:cNvSpPr/>
            <p:nvPr/>
          </p:nvSpPr>
          <p:spPr>
            <a:xfrm>
              <a:off x="8849531" y="2514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00D51E-4728-473E-9630-B70544B47731}"/>
              </a:ext>
            </a:extLst>
          </p:cNvPr>
          <p:cNvGrpSpPr/>
          <p:nvPr/>
        </p:nvGrpSpPr>
        <p:grpSpPr>
          <a:xfrm>
            <a:off x="9045887" y="4052419"/>
            <a:ext cx="2743200" cy="2761202"/>
            <a:chOff x="7935131" y="2514600"/>
            <a:chExt cx="2743200" cy="276120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387AEB-1AFB-4854-AE31-C33CA3809DD1}"/>
                </a:ext>
              </a:extLst>
            </p:cNvPr>
            <p:cNvCxnSpPr>
              <a:stCxn id="22" idx="6"/>
              <a:endCxn id="19" idx="0"/>
            </p:cNvCxnSpPr>
            <p:nvPr/>
          </p:nvCxnSpPr>
          <p:spPr>
            <a:xfrm>
              <a:off x="9763931" y="2971800"/>
              <a:ext cx="457200" cy="447781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BE1FF2-E23E-48B1-BB13-4BC18B0A590E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flipH="1">
              <a:off x="8392331" y="2971800"/>
              <a:ext cx="457200" cy="45720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141E-2059-4453-BB7F-E0BF4F61AFA5}"/>
                </a:ext>
              </a:extLst>
            </p:cNvPr>
            <p:cNvCxnSpPr>
              <a:cxnSpLocks/>
              <a:stCxn id="22" idx="4"/>
              <a:endCxn id="20" idx="0"/>
            </p:cNvCxnSpPr>
            <p:nvPr/>
          </p:nvCxnSpPr>
          <p:spPr>
            <a:xfrm>
              <a:off x="9306731" y="3429000"/>
              <a:ext cx="0" cy="932402"/>
            </a:xfrm>
            <a:prstGeom prst="straightConnector1">
              <a:avLst/>
            </a:prstGeom>
            <a:ln w="190500" cap="rnd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5039858-5896-4E59-8015-0CE9E36605F2}"/>
                </a:ext>
              </a:extLst>
            </p:cNvPr>
            <p:cNvCxnSpPr>
              <a:cxnSpLocks/>
              <a:stCxn id="19" idx="4"/>
              <a:endCxn id="20" idx="6"/>
            </p:cNvCxnSpPr>
            <p:nvPr/>
          </p:nvCxnSpPr>
          <p:spPr>
            <a:xfrm flipH="1">
              <a:off x="9763931" y="4333981"/>
              <a:ext cx="457200" cy="484621"/>
            </a:xfrm>
            <a:prstGeom prst="straightConnector1">
              <a:avLst/>
            </a:prstGeom>
            <a:ln w="1524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F0FEB4-96EA-4F48-95A4-962696627964}"/>
                </a:ext>
              </a:extLst>
            </p:cNvPr>
            <p:cNvSpPr/>
            <p:nvPr/>
          </p:nvSpPr>
          <p:spPr>
            <a:xfrm>
              <a:off x="7935131" y="34290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5E713B-571E-4EF8-BDFD-4D8A3BD069C6}"/>
                </a:ext>
              </a:extLst>
            </p:cNvPr>
            <p:cNvSpPr/>
            <p:nvPr/>
          </p:nvSpPr>
          <p:spPr>
            <a:xfrm>
              <a:off x="9763931" y="34195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B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C9CCD24-45CE-43D2-BCB4-FC9046F2A902}"/>
                </a:ext>
              </a:extLst>
            </p:cNvPr>
            <p:cNvSpPr/>
            <p:nvPr/>
          </p:nvSpPr>
          <p:spPr>
            <a:xfrm>
              <a:off x="8849531" y="436140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EE5D276-7FF6-454B-8715-EB3FB68917CB}"/>
                </a:ext>
              </a:extLst>
            </p:cNvPr>
            <p:cNvSpPr/>
            <p:nvPr/>
          </p:nvSpPr>
          <p:spPr>
            <a:xfrm>
              <a:off x="8849531" y="2514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A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3B39EF-0A70-4F54-878F-F803D4C4AF69}"/>
              </a:ext>
            </a:extLst>
          </p:cNvPr>
          <p:cNvCxnSpPr>
            <a:cxnSpLocks/>
            <a:stCxn id="17" idx="6"/>
            <a:endCxn id="22" idx="4"/>
          </p:cNvCxnSpPr>
          <p:nvPr/>
        </p:nvCxnSpPr>
        <p:spPr>
          <a:xfrm flipV="1">
            <a:off x="9960287" y="4966819"/>
            <a:ext cx="457200" cy="457200"/>
          </a:xfrm>
          <a:prstGeom prst="straightConnector1">
            <a:avLst/>
          </a:prstGeom>
          <a:ln w="114300" cap="rnd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6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572000" y="2324099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" name="Oval 2"/>
          <p:cNvSpPr/>
          <p:nvPr/>
        </p:nvSpPr>
        <p:spPr>
          <a:xfrm>
            <a:off x="5791200" y="2324099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/>
          <p:cNvSpPr/>
          <p:nvPr/>
        </p:nvSpPr>
        <p:spPr>
          <a:xfrm>
            <a:off x="5181600" y="3543299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6858000" y="3543299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6" name="Oval 5"/>
          <p:cNvSpPr/>
          <p:nvPr/>
        </p:nvSpPr>
        <p:spPr>
          <a:xfrm>
            <a:off x="5181600" y="4991099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7" name="Oval 6"/>
          <p:cNvSpPr/>
          <p:nvPr/>
        </p:nvSpPr>
        <p:spPr>
          <a:xfrm>
            <a:off x="6858000" y="4991099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9" name="Straight Arrow Connector 8"/>
          <p:cNvCxnSpPr>
            <a:stCxn id="2" idx="4"/>
            <a:endCxn id="4" idx="1"/>
          </p:cNvCxnSpPr>
          <p:nvPr/>
        </p:nvCxnSpPr>
        <p:spPr>
          <a:xfrm rot="16200000" flipH="1">
            <a:off x="4610101" y="2971799"/>
            <a:ext cx="828955" cy="447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6"/>
            <a:endCxn id="3" idx="2"/>
          </p:cNvCxnSpPr>
          <p:nvPr/>
        </p:nvCxnSpPr>
        <p:spPr>
          <a:xfrm>
            <a:off x="5029200" y="2552699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4"/>
            <a:endCxn id="4" idx="7"/>
          </p:cNvCxnSpPr>
          <p:nvPr/>
        </p:nvCxnSpPr>
        <p:spPr>
          <a:xfrm rot="5400000">
            <a:off x="5381347" y="2971800"/>
            <a:ext cx="828955" cy="44795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4"/>
            <a:endCxn id="6" idx="0"/>
          </p:cNvCxnSpPr>
          <p:nvPr/>
        </p:nvCxnSpPr>
        <p:spPr>
          <a:xfrm rot="5400000">
            <a:off x="4914900" y="4495799"/>
            <a:ext cx="9906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0"/>
            <a:endCxn id="5" idx="4"/>
          </p:cNvCxnSpPr>
          <p:nvPr/>
        </p:nvCxnSpPr>
        <p:spPr>
          <a:xfrm rot="5400000" flipH="1" flipV="1">
            <a:off x="6591300" y="4495799"/>
            <a:ext cx="9906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858000" y="2324099"/>
            <a:ext cx="4572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grpSp>
        <p:nvGrpSpPr>
          <p:cNvPr id="8" name="Group 38"/>
          <p:cNvGrpSpPr/>
          <p:nvPr/>
        </p:nvGrpSpPr>
        <p:grpSpPr>
          <a:xfrm>
            <a:off x="3505198" y="1333499"/>
            <a:ext cx="6631294" cy="5105400"/>
            <a:chOff x="5029200" y="2743200"/>
            <a:chExt cx="1353436" cy="2362200"/>
          </a:xfrm>
        </p:grpSpPr>
        <p:sp>
          <p:nvSpPr>
            <p:cNvPr id="40" name="Oval 39"/>
            <p:cNvSpPr/>
            <p:nvPr/>
          </p:nvSpPr>
          <p:spPr>
            <a:xfrm>
              <a:off x="5029200" y="2743200"/>
              <a:ext cx="1066800" cy="2362200"/>
            </a:xfrm>
            <a:prstGeom prst="ellipse">
              <a:avLst/>
            </a:prstGeom>
            <a:solidFill>
              <a:srgbClr val="C0504D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72200" y="3429000"/>
              <a:ext cx="210436" cy="170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Network</a:t>
              </a:r>
            </a:p>
          </p:txBody>
        </p:sp>
      </p:grpSp>
      <p:grpSp>
        <p:nvGrpSpPr>
          <p:cNvPr id="10" name="Group 41"/>
          <p:cNvGrpSpPr/>
          <p:nvPr/>
        </p:nvGrpSpPr>
        <p:grpSpPr>
          <a:xfrm>
            <a:off x="2362199" y="1714499"/>
            <a:ext cx="4360753" cy="2590800"/>
            <a:chOff x="4258662" y="2743200"/>
            <a:chExt cx="1837338" cy="2362200"/>
          </a:xfrm>
        </p:grpSpPr>
        <p:sp>
          <p:nvSpPr>
            <p:cNvPr id="43" name="Oval 42"/>
            <p:cNvSpPr/>
            <p:nvPr/>
          </p:nvSpPr>
          <p:spPr>
            <a:xfrm>
              <a:off x="5029200" y="2743200"/>
              <a:ext cx="1066800" cy="2362200"/>
            </a:xfrm>
            <a:prstGeom prst="ellipse">
              <a:avLst/>
            </a:prstGeom>
            <a:solidFill>
              <a:srgbClr val="C0504D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58662" y="3785347"/>
              <a:ext cx="280318" cy="336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Triad</a:t>
              </a:r>
            </a:p>
          </p:txBody>
        </p:sp>
      </p:grpSp>
      <p:grpSp>
        <p:nvGrpSpPr>
          <p:cNvPr id="11" name="Group 33"/>
          <p:cNvGrpSpPr/>
          <p:nvPr/>
        </p:nvGrpSpPr>
        <p:grpSpPr>
          <a:xfrm>
            <a:off x="6553199" y="3314699"/>
            <a:ext cx="1831009" cy="2362200"/>
            <a:chOff x="5029200" y="2743200"/>
            <a:chExt cx="1831009" cy="2362200"/>
          </a:xfrm>
        </p:grpSpPr>
        <p:sp>
          <p:nvSpPr>
            <p:cNvPr id="28" name="Oval 27"/>
            <p:cNvSpPr/>
            <p:nvPr/>
          </p:nvSpPr>
          <p:spPr>
            <a:xfrm>
              <a:off x="5029200" y="2743200"/>
              <a:ext cx="1066800" cy="2362200"/>
            </a:xfrm>
            <a:prstGeom prst="ellipse">
              <a:avLst/>
            </a:prstGeom>
            <a:solidFill>
              <a:srgbClr val="C0504D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72200" y="3429000"/>
              <a:ext cx="6880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Dyad</a:t>
              </a:r>
            </a:p>
          </p:txBody>
        </p:sp>
      </p:grpSp>
      <p:grpSp>
        <p:nvGrpSpPr>
          <p:cNvPr id="13" name="Group 35"/>
          <p:cNvGrpSpPr/>
          <p:nvPr/>
        </p:nvGrpSpPr>
        <p:grpSpPr>
          <a:xfrm>
            <a:off x="6553199" y="2019299"/>
            <a:ext cx="1962455" cy="1066800"/>
            <a:chOff x="5029200" y="3429000"/>
            <a:chExt cx="1962455" cy="1066800"/>
          </a:xfrm>
        </p:grpSpPr>
        <p:sp>
          <p:nvSpPr>
            <p:cNvPr id="37" name="Oval 36"/>
            <p:cNvSpPr/>
            <p:nvPr/>
          </p:nvSpPr>
          <p:spPr>
            <a:xfrm>
              <a:off x="5029200" y="3429000"/>
              <a:ext cx="1066800" cy="1066800"/>
            </a:xfrm>
            <a:prstGeom prst="ellipse">
              <a:avLst/>
            </a:prstGeom>
            <a:solidFill>
              <a:srgbClr val="C0504D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72200" y="3733800"/>
              <a:ext cx="81945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Isolate</a:t>
              </a:r>
            </a:p>
          </p:txBody>
        </p:sp>
      </p:grpSp>
      <p:grpSp>
        <p:nvGrpSpPr>
          <p:cNvPr id="14" name="Group 44"/>
          <p:cNvGrpSpPr/>
          <p:nvPr/>
        </p:nvGrpSpPr>
        <p:grpSpPr>
          <a:xfrm>
            <a:off x="2286000" y="3238499"/>
            <a:ext cx="3598752" cy="2590800"/>
            <a:chOff x="4258662" y="2673724"/>
            <a:chExt cx="1516280" cy="2362200"/>
          </a:xfrm>
        </p:grpSpPr>
        <p:sp>
          <p:nvSpPr>
            <p:cNvPr id="46" name="Oval 45"/>
            <p:cNvSpPr/>
            <p:nvPr/>
          </p:nvSpPr>
          <p:spPr>
            <a:xfrm>
              <a:off x="5382362" y="2673724"/>
              <a:ext cx="392580" cy="2362200"/>
            </a:xfrm>
            <a:prstGeom prst="ellipse">
              <a:avLst/>
            </a:prstGeom>
            <a:solidFill>
              <a:srgbClr val="C0504D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58662" y="3785347"/>
              <a:ext cx="413940" cy="336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Pendant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839201" y="2247899"/>
            <a:ext cx="8002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71801" y="3314699"/>
            <a:ext cx="1069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Relations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45C5260-48D7-4339-9DDD-5E319A3A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vocabulary</a:t>
            </a:r>
          </a:p>
        </p:txBody>
      </p:sp>
      <p:grpSp>
        <p:nvGrpSpPr>
          <p:cNvPr id="34" name="Group 41">
            <a:extLst>
              <a:ext uri="{FF2B5EF4-FFF2-40B4-BE49-F238E27FC236}">
                <a16:creationId xmlns:a16="http://schemas.microsoft.com/office/drawing/2014/main" id="{85C4EF8B-7054-4803-B7CD-853A75FC5E54}"/>
              </a:ext>
            </a:extLst>
          </p:cNvPr>
          <p:cNvGrpSpPr/>
          <p:nvPr/>
        </p:nvGrpSpPr>
        <p:grpSpPr>
          <a:xfrm>
            <a:off x="2035058" y="1714499"/>
            <a:ext cx="4687894" cy="4114800"/>
            <a:chOff x="4120826" y="2743200"/>
            <a:chExt cx="1975174" cy="23622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DCEFC4-1268-4ED4-8846-AECDF31A79E6}"/>
                </a:ext>
              </a:extLst>
            </p:cNvPr>
            <p:cNvSpPr/>
            <p:nvPr/>
          </p:nvSpPr>
          <p:spPr>
            <a:xfrm>
              <a:off x="5029200" y="2743200"/>
              <a:ext cx="1066800" cy="2362200"/>
            </a:xfrm>
            <a:prstGeom prst="ellipse">
              <a:avLst/>
            </a:prstGeom>
            <a:solidFill>
              <a:srgbClr val="C0504D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D77CCF-7E69-4BDB-93CE-E860F1179440}"/>
                </a:ext>
              </a:extLst>
            </p:cNvPr>
            <p:cNvSpPr txBox="1"/>
            <p:nvPr/>
          </p:nvSpPr>
          <p:spPr>
            <a:xfrm>
              <a:off x="4120826" y="3920715"/>
              <a:ext cx="555990" cy="212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31" grpId="0" animBg="1"/>
      <p:bldP spid="35" grpId="0" animBg="1"/>
      <p:bldP spid="35" grpId="1" animBg="1"/>
      <p:bldP spid="48" grpId="0" animBg="1"/>
      <p:bldP spid="4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F3FA-ECC7-4AE2-A1AD-1706E361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– </a:t>
            </a:r>
            <a:r>
              <a:rPr lang="en-US" dirty="0" err="1"/>
              <a:t>Sociomatrix</a:t>
            </a:r>
            <a:endParaRPr lang="en-US" dirty="0"/>
          </a:p>
        </p:txBody>
      </p:sp>
      <p:graphicFrame>
        <p:nvGraphicFramePr>
          <p:cNvPr id="33" name="Content Placeholder 32">
            <a:extLst>
              <a:ext uri="{FF2B5EF4-FFF2-40B4-BE49-F238E27FC236}">
                <a16:creationId xmlns:a16="http://schemas.microsoft.com/office/drawing/2014/main" id="{840187C0-A68D-4290-8A0F-0F2771525F3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5700612"/>
              </p:ext>
            </p:extLst>
          </p:nvPr>
        </p:nvGraphicFramePr>
        <p:xfrm>
          <a:off x="6188075" y="4449632"/>
          <a:ext cx="51943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860">
                  <a:extLst>
                    <a:ext uri="{9D8B030D-6E8A-4147-A177-3AD203B41FA5}">
                      <a16:colId xmlns:a16="http://schemas.microsoft.com/office/drawing/2014/main" val="2837245749"/>
                    </a:ext>
                  </a:extLst>
                </a:gridCol>
                <a:gridCol w="1038860">
                  <a:extLst>
                    <a:ext uri="{9D8B030D-6E8A-4147-A177-3AD203B41FA5}">
                      <a16:colId xmlns:a16="http://schemas.microsoft.com/office/drawing/2014/main" val="2912051240"/>
                    </a:ext>
                  </a:extLst>
                </a:gridCol>
                <a:gridCol w="1038860">
                  <a:extLst>
                    <a:ext uri="{9D8B030D-6E8A-4147-A177-3AD203B41FA5}">
                      <a16:colId xmlns:a16="http://schemas.microsoft.com/office/drawing/2014/main" val="3410183329"/>
                    </a:ext>
                  </a:extLst>
                </a:gridCol>
                <a:gridCol w="1038860">
                  <a:extLst>
                    <a:ext uri="{9D8B030D-6E8A-4147-A177-3AD203B41FA5}">
                      <a16:colId xmlns:a16="http://schemas.microsoft.com/office/drawing/2014/main" val="2867542227"/>
                    </a:ext>
                  </a:extLst>
                </a:gridCol>
                <a:gridCol w="1038860">
                  <a:extLst>
                    <a:ext uri="{9D8B030D-6E8A-4147-A177-3AD203B41FA5}">
                      <a16:colId xmlns:a16="http://schemas.microsoft.com/office/drawing/2014/main" val="204674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77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54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0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7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7556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535D1-B672-4CB9-8BAC-C6AE4C11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E57135-C80A-49FC-87AC-CA0A1CD5A89B}"/>
              </a:ext>
            </a:extLst>
          </p:cNvPr>
          <p:cNvGrpSpPr/>
          <p:nvPr/>
        </p:nvGrpSpPr>
        <p:grpSpPr>
          <a:xfrm>
            <a:off x="1981200" y="1446098"/>
            <a:ext cx="2743200" cy="2761202"/>
            <a:chOff x="7935131" y="2514600"/>
            <a:chExt cx="2743200" cy="276120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06413F-FCB9-4ACB-93FD-D665854DE445}"/>
                </a:ext>
              </a:extLst>
            </p:cNvPr>
            <p:cNvCxnSpPr>
              <a:stCxn id="23" idx="6"/>
              <a:endCxn id="21" idx="0"/>
            </p:cNvCxnSpPr>
            <p:nvPr/>
          </p:nvCxnSpPr>
          <p:spPr>
            <a:xfrm>
              <a:off x="9763931" y="2971800"/>
              <a:ext cx="457200" cy="44778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BF85A6-DA9C-4699-AE3D-586F408131DA}"/>
                </a:ext>
              </a:extLst>
            </p:cNvPr>
            <p:cNvCxnSpPr>
              <a:cxnSpLocks/>
              <a:stCxn id="23" idx="2"/>
              <a:endCxn id="20" idx="0"/>
            </p:cNvCxnSpPr>
            <p:nvPr/>
          </p:nvCxnSpPr>
          <p:spPr>
            <a:xfrm flipH="1">
              <a:off x="8392331" y="2971800"/>
              <a:ext cx="457200" cy="4572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2245B18-2FEC-4558-8521-15EAA457BB57}"/>
                </a:ext>
              </a:extLst>
            </p:cNvPr>
            <p:cNvCxnSpPr>
              <a:cxnSpLocks/>
              <a:stCxn id="23" idx="4"/>
              <a:endCxn id="22" idx="0"/>
            </p:cNvCxnSpPr>
            <p:nvPr/>
          </p:nvCxnSpPr>
          <p:spPr>
            <a:xfrm>
              <a:off x="9306731" y="3429000"/>
              <a:ext cx="0" cy="932402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A8FD60-116B-4780-B7B9-329ACB02D823}"/>
                </a:ext>
              </a:extLst>
            </p:cNvPr>
            <p:cNvCxnSpPr>
              <a:cxnSpLocks/>
              <a:stCxn id="21" idx="4"/>
              <a:endCxn id="22" idx="6"/>
            </p:cNvCxnSpPr>
            <p:nvPr/>
          </p:nvCxnSpPr>
          <p:spPr>
            <a:xfrm flipH="1">
              <a:off x="9763931" y="4333981"/>
              <a:ext cx="457200" cy="48462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3F344E1-567A-4D47-ACC4-3CB41C879E3D}"/>
                </a:ext>
              </a:extLst>
            </p:cNvPr>
            <p:cNvSpPr/>
            <p:nvPr/>
          </p:nvSpPr>
          <p:spPr>
            <a:xfrm>
              <a:off x="7935131" y="34290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43705B-F210-4CF6-AB04-2AFA80C0D664}"/>
                </a:ext>
              </a:extLst>
            </p:cNvPr>
            <p:cNvSpPr/>
            <p:nvPr/>
          </p:nvSpPr>
          <p:spPr>
            <a:xfrm>
              <a:off x="9763931" y="34195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B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FF9B65-3E23-4D6B-8C30-30DC6ECC9920}"/>
                </a:ext>
              </a:extLst>
            </p:cNvPr>
            <p:cNvSpPr/>
            <p:nvPr/>
          </p:nvSpPr>
          <p:spPr>
            <a:xfrm>
              <a:off x="8849531" y="436140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5195AC7-B686-42A5-9EFA-7F7C05D1D9B8}"/>
                </a:ext>
              </a:extLst>
            </p:cNvPr>
            <p:cNvSpPr/>
            <p:nvPr/>
          </p:nvSpPr>
          <p:spPr>
            <a:xfrm>
              <a:off x="8849531" y="2514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6E757C-FEC0-4FF0-86F3-9D41A2A13779}"/>
              </a:ext>
            </a:extLst>
          </p:cNvPr>
          <p:cNvGrpSpPr/>
          <p:nvPr/>
        </p:nvGrpSpPr>
        <p:grpSpPr>
          <a:xfrm>
            <a:off x="7413106" y="1427678"/>
            <a:ext cx="2743200" cy="2761202"/>
            <a:chOff x="7935131" y="2514600"/>
            <a:chExt cx="2743200" cy="27612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310ED6A-350D-4B38-9573-7B3F94C749A1}"/>
                </a:ext>
              </a:extLst>
            </p:cNvPr>
            <p:cNvSpPr/>
            <p:nvPr/>
          </p:nvSpPr>
          <p:spPr>
            <a:xfrm>
              <a:off x="7935131" y="34290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E33EF45-5E5C-4188-910C-EE614FD6E3D2}"/>
                </a:ext>
              </a:extLst>
            </p:cNvPr>
            <p:cNvSpPr/>
            <p:nvPr/>
          </p:nvSpPr>
          <p:spPr>
            <a:xfrm>
              <a:off x="9763931" y="34195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B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42BE67D-FE14-4E3E-8969-B366884E2D95}"/>
                </a:ext>
              </a:extLst>
            </p:cNvPr>
            <p:cNvSpPr/>
            <p:nvPr/>
          </p:nvSpPr>
          <p:spPr>
            <a:xfrm>
              <a:off x="8849531" y="436140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241766-B599-4277-9106-E7768A7D2BCE}"/>
                </a:ext>
              </a:extLst>
            </p:cNvPr>
            <p:cNvSpPr/>
            <p:nvPr/>
          </p:nvSpPr>
          <p:spPr>
            <a:xfrm>
              <a:off x="8849531" y="2514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A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D80A23-6EF5-4C57-9343-1C6D0B414EF6}"/>
                </a:ext>
              </a:extLst>
            </p:cNvPr>
            <p:cNvCxnSpPr>
              <a:stCxn id="28" idx="6"/>
              <a:endCxn id="26" idx="0"/>
            </p:cNvCxnSpPr>
            <p:nvPr/>
          </p:nvCxnSpPr>
          <p:spPr>
            <a:xfrm>
              <a:off x="9763931" y="2971800"/>
              <a:ext cx="457200" cy="44778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038CF14-721A-4B95-AF5A-171BF62895F8}"/>
                </a:ext>
              </a:extLst>
            </p:cNvPr>
            <p:cNvCxnSpPr>
              <a:cxnSpLocks/>
              <a:stCxn id="28" idx="2"/>
              <a:endCxn id="25" idx="0"/>
            </p:cNvCxnSpPr>
            <p:nvPr/>
          </p:nvCxnSpPr>
          <p:spPr>
            <a:xfrm flipH="1">
              <a:off x="8392331" y="2971800"/>
              <a:ext cx="457200" cy="4572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FFD2F7D-332E-4B3D-851D-DD8F994946CB}"/>
                </a:ext>
              </a:extLst>
            </p:cNvPr>
            <p:cNvCxnSpPr>
              <a:cxnSpLocks/>
              <a:stCxn id="28" idx="4"/>
              <a:endCxn id="27" idx="0"/>
            </p:cNvCxnSpPr>
            <p:nvPr/>
          </p:nvCxnSpPr>
          <p:spPr>
            <a:xfrm>
              <a:off x="9306731" y="3429000"/>
              <a:ext cx="0" cy="932402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F91D749-F0F6-4CDC-A9A8-CDC764334734}"/>
                </a:ext>
              </a:extLst>
            </p:cNvPr>
            <p:cNvCxnSpPr>
              <a:cxnSpLocks/>
              <a:stCxn id="26" idx="4"/>
              <a:endCxn id="27" idx="6"/>
            </p:cNvCxnSpPr>
            <p:nvPr/>
          </p:nvCxnSpPr>
          <p:spPr>
            <a:xfrm flipH="1">
              <a:off x="9763931" y="4333981"/>
              <a:ext cx="457200" cy="48462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Content Placeholder 32">
            <a:extLst>
              <a:ext uri="{FF2B5EF4-FFF2-40B4-BE49-F238E27FC236}">
                <a16:creationId xmlns:a16="http://schemas.microsoft.com/office/drawing/2014/main" id="{861B6E9F-A6F9-487C-92ED-A1FEC18BEDB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1082153"/>
              </p:ext>
            </p:extLst>
          </p:nvPr>
        </p:nvGraphicFramePr>
        <p:xfrm>
          <a:off x="819150" y="4440107"/>
          <a:ext cx="51943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860">
                  <a:extLst>
                    <a:ext uri="{9D8B030D-6E8A-4147-A177-3AD203B41FA5}">
                      <a16:colId xmlns:a16="http://schemas.microsoft.com/office/drawing/2014/main" val="2837245749"/>
                    </a:ext>
                  </a:extLst>
                </a:gridCol>
                <a:gridCol w="1038860">
                  <a:extLst>
                    <a:ext uri="{9D8B030D-6E8A-4147-A177-3AD203B41FA5}">
                      <a16:colId xmlns:a16="http://schemas.microsoft.com/office/drawing/2014/main" val="2912051240"/>
                    </a:ext>
                  </a:extLst>
                </a:gridCol>
                <a:gridCol w="1038860">
                  <a:extLst>
                    <a:ext uri="{9D8B030D-6E8A-4147-A177-3AD203B41FA5}">
                      <a16:colId xmlns:a16="http://schemas.microsoft.com/office/drawing/2014/main" val="3410183329"/>
                    </a:ext>
                  </a:extLst>
                </a:gridCol>
                <a:gridCol w="1038860">
                  <a:extLst>
                    <a:ext uri="{9D8B030D-6E8A-4147-A177-3AD203B41FA5}">
                      <a16:colId xmlns:a16="http://schemas.microsoft.com/office/drawing/2014/main" val="2867542227"/>
                    </a:ext>
                  </a:extLst>
                </a:gridCol>
                <a:gridCol w="1038860">
                  <a:extLst>
                    <a:ext uri="{9D8B030D-6E8A-4147-A177-3AD203B41FA5}">
                      <a16:colId xmlns:a16="http://schemas.microsoft.com/office/drawing/2014/main" val="204674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77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54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40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78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075563"/>
                  </a:ext>
                </a:extLst>
              </a:tr>
            </a:tbl>
          </a:graphicData>
        </a:graphic>
      </p:graphicFrame>
      <p:sp>
        <p:nvSpPr>
          <p:cNvPr id="35" name="Right Arrow 5">
            <a:extLst>
              <a:ext uri="{FF2B5EF4-FFF2-40B4-BE49-F238E27FC236}">
                <a16:creationId xmlns:a16="http://schemas.microsoft.com/office/drawing/2014/main" id="{69DB4975-CC18-44D7-88AC-44C8A7EA1F5B}"/>
              </a:ext>
            </a:extLst>
          </p:cNvPr>
          <p:cNvSpPr/>
          <p:nvPr/>
        </p:nvSpPr>
        <p:spPr>
          <a:xfrm>
            <a:off x="6188074" y="5354089"/>
            <a:ext cx="5165725" cy="762000"/>
          </a:xfrm>
          <a:prstGeom prst="rightArrow">
            <a:avLst/>
          </a:prstGeom>
          <a:solidFill>
            <a:srgbClr val="8064A2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has </a:t>
            </a:r>
            <a:r>
              <a:rPr lang="en-US" b="1" u="sng" dirty="0"/>
              <a:t>no</a:t>
            </a:r>
            <a:r>
              <a:rPr lang="en-US" dirty="0"/>
              <a:t> out-going links to A,B,D</a:t>
            </a:r>
          </a:p>
        </p:txBody>
      </p:sp>
      <p:sp>
        <p:nvSpPr>
          <p:cNvPr id="36" name="Right Arrow 5">
            <a:extLst>
              <a:ext uri="{FF2B5EF4-FFF2-40B4-BE49-F238E27FC236}">
                <a16:creationId xmlns:a16="http://schemas.microsoft.com/office/drawing/2014/main" id="{CDDC0CD6-C00E-4865-BEC1-537B7BF9D546}"/>
              </a:ext>
            </a:extLst>
          </p:cNvPr>
          <p:cNvSpPr/>
          <p:nvPr/>
        </p:nvSpPr>
        <p:spPr>
          <a:xfrm rot="1183617">
            <a:off x="952301" y="5000906"/>
            <a:ext cx="5165725" cy="762000"/>
          </a:xfrm>
          <a:prstGeom prst="rightArrow">
            <a:avLst/>
          </a:prstGeom>
          <a:solidFill>
            <a:srgbClr val="8064A2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Nodes don’t connect to themselves</a:t>
            </a:r>
          </a:p>
        </p:txBody>
      </p:sp>
      <p:sp>
        <p:nvSpPr>
          <p:cNvPr id="37" name="Right Arrow 5">
            <a:extLst>
              <a:ext uri="{FF2B5EF4-FFF2-40B4-BE49-F238E27FC236}">
                <a16:creationId xmlns:a16="http://schemas.microsoft.com/office/drawing/2014/main" id="{B0065CEE-681D-4D67-9B6C-63932E0AE166}"/>
              </a:ext>
            </a:extLst>
          </p:cNvPr>
          <p:cNvSpPr/>
          <p:nvPr/>
        </p:nvSpPr>
        <p:spPr>
          <a:xfrm rot="20104064">
            <a:off x="1104701" y="5153306"/>
            <a:ext cx="5165725" cy="762000"/>
          </a:xfrm>
          <a:prstGeom prst="rightArrow">
            <a:avLst/>
          </a:prstGeom>
          <a:solidFill>
            <a:srgbClr val="8064A2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is symmetric</a:t>
            </a:r>
          </a:p>
        </p:txBody>
      </p:sp>
      <p:sp>
        <p:nvSpPr>
          <p:cNvPr id="38" name="Right Arrow 5">
            <a:extLst>
              <a:ext uri="{FF2B5EF4-FFF2-40B4-BE49-F238E27FC236}">
                <a16:creationId xmlns:a16="http://schemas.microsoft.com/office/drawing/2014/main" id="{C07C6295-4C69-4244-ABDC-F69EBB38DBA6}"/>
              </a:ext>
            </a:extLst>
          </p:cNvPr>
          <p:cNvSpPr/>
          <p:nvPr/>
        </p:nvSpPr>
        <p:spPr>
          <a:xfrm rot="20104064">
            <a:off x="6447226" y="5153306"/>
            <a:ext cx="5165725" cy="762000"/>
          </a:xfrm>
          <a:prstGeom prst="rightArrow">
            <a:avLst/>
          </a:prstGeom>
          <a:solidFill>
            <a:srgbClr val="8064A2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Matrix is </a:t>
            </a:r>
            <a:r>
              <a:rPr lang="en-US" b="1" u="sng" dirty="0"/>
              <a:t>not</a:t>
            </a:r>
            <a:r>
              <a:rPr lang="en-US" dirty="0"/>
              <a:t> symmetric</a:t>
            </a:r>
          </a:p>
        </p:txBody>
      </p:sp>
    </p:spTree>
    <p:extLst>
      <p:ext uri="{BB962C8B-B14F-4D97-AF65-F5344CB8AC3E}">
        <p14:creationId xmlns:p14="http://schemas.microsoft.com/office/powerpoint/2010/main" val="181559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7D37-6704-41AA-BE9B-1AE3D5D1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–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F8851-D2F7-4425-A30A-970C20ED4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1" y="2222287"/>
            <a:ext cx="8229600" cy="3638763"/>
          </a:xfrm>
        </p:spPr>
        <p:txBody>
          <a:bodyPr>
            <a:noAutofit/>
          </a:bodyPr>
          <a:lstStyle/>
          <a:p>
            <a:r>
              <a:rPr lang="en-US" sz="1800" dirty="0"/>
              <a:t>Nodes can have attributes</a:t>
            </a:r>
          </a:p>
          <a:p>
            <a:pPr lvl="1"/>
            <a:r>
              <a:rPr lang="en-US" sz="1600" b="1" u="sng" dirty="0">
                <a:sym typeface="Wingdings" panose="05000000000000000000" pitchFamily="2" charset="2"/>
              </a:rPr>
              <a:t>Categorical</a:t>
            </a:r>
            <a:r>
              <a:rPr lang="en-US" sz="1600" dirty="0">
                <a:sym typeface="Wingdings" panose="05000000000000000000" pitchFamily="2" charset="2"/>
              </a:rPr>
              <a:t>: Gender, race, occupation, membership, </a:t>
            </a:r>
            <a:r>
              <a:rPr lang="en-US" sz="1600" i="1" dirty="0">
                <a:sym typeface="Wingdings" panose="05000000000000000000" pitchFamily="2" charset="2"/>
              </a:rPr>
              <a:t>etc</a:t>
            </a:r>
            <a:r>
              <a:rPr lang="en-US" sz="1600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sz="1400" dirty="0">
                <a:sym typeface="Wingdings" panose="05000000000000000000" pitchFamily="2" charset="2"/>
              </a:rPr>
              <a:t>Typically visualized with different colors</a:t>
            </a:r>
          </a:p>
          <a:p>
            <a:pPr lvl="1"/>
            <a:r>
              <a:rPr lang="en-US" sz="1600" b="1" u="sng" dirty="0">
                <a:sym typeface="Wingdings" panose="05000000000000000000" pitchFamily="2" charset="2"/>
              </a:rPr>
              <a:t>Continuous</a:t>
            </a:r>
            <a:r>
              <a:rPr lang="en-US" sz="1600" dirty="0">
                <a:sym typeface="Wingdings" panose="05000000000000000000" pitchFamily="2" charset="2"/>
              </a:rPr>
              <a:t>: Age, wealth, centrality, </a:t>
            </a:r>
            <a:r>
              <a:rPr lang="en-US" sz="1600" i="1" dirty="0">
                <a:sym typeface="Wingdings" panose="05000000000000000000" pitchFamily="2" charset="2"/>
              </a:rPr>
              <a:t>etc.</a:t>
            </a:r>
          </a:p>
          <a:p>
            <a:pPr lvl="2"/>
            <a:r>
              <a:rPr lang="en-US" sz="1400" dirty="0">
                <a:sym typeface="Wingdings" panose="05000000000000000000" pitchFamily="2" charset="2"/>
              </a:rPr>
              <a:t>Typically visualized with different sizes</a:t>
            </a:r>
          </a:p>
          <a:p>
            <a:pPr lvl="2"/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Edges can also have attributes (in addition to weight)</a:t>
            </a:r>
          </a:p>
          <a:p>
            <a:pPr lvl="1"/>
            <a:r>
              <a:rPr lang="en-US" sz="1600" i="1" dirty="0">
                <a:sym typeface="Wingdings" panose="05000000000000000000" pitchFamily="2" charset="2"/>
              </a:rPr>
              <a:t>Timestamps</a:t>
            </a:r>
            <a:r>
              <a:rPr lang="en-US" sz="1600" dirty="0">
                <a:sym typeface="Wingdings" panose="05000000000000000000" pitchFamily="2" charset="2"/>
              </a:rPr>
              <a:t> common for representing changes in network over time</a:t>
            </a:r>
            <a:endParaRPr lang="en-US" sz="1600" i="1" dirty="0">
              <a:sym typeface="Wingdings" panose="05000000000000000000" pitchFamily="2" charset="2"/>
            </a:endParaRPr>
          </a:p>
          <a:p>
            <a:pPr lvl="1"/>
            <a:r>
              <a:rPr lang="en-US" sz="1600" i="1" dirty="0">
                <a:sym typeface="Wingdings" panose="05000000000000000000" pitchFamily="2" charset="2"/>
              </a:rPr>
              <a:t>Multigraphs</a:t>
            </a:r>
            <a:r>
              <a:rPr lang="en-US" sz="1600" dirty="0">
                <a:sym typeface="Wingdings" panose="05000000000000000000" pitchFamily="2" charset="2"/>
              </a:rPr>
              <a:t> describe multiple kinds of relationships connecting nodes</a:t>
            </a:r>
          </a:p>
          <a:p>
            <a:pPr lvl="2"/>
            <a:r>
              <a:rPr lang="en-US" sz="1400" dirty="0">
                <a:sym typeface="Wingdings" panose="05000000000000000000" pitchFamily="2" charset="2"/>
              </a:rPr>
              <a:t>Exchange, Trust, Communication relations among same set of 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81819-5DDE-4CB0-ACD4-CABFB4B7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B4AA68-0615-4276-A3CD-40D604DF3193}"/>
              </a:ext>
            </a:extLst>
          </p:cNvPr>
          <p:cNvGrpSpPr/>
          <p:nvPr/>
        </p:nvGrpSpPr>
        <p:grpSpPr>
          <a:xfrm>
            <a:off x="9048311" y="2661067"/>
            <a:ext cx="2503997" cy="3200400"/>
            <a:chOff x="7935131" y="2514600"/>
            <a:chExt cx="2503997" cy="32004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8D69BD8-7436-4B13-AC12-B7DFFD966F2A}"/>
                </a:ext>
              </a:extLst>
            </p:cNvPr>
            <p:cNvCxnSpPr>
              <a:stCxn id="10" idx="6"/>
              <a:endCxn id="8" idx="0"/>
            </p:cNvCxnSpPr>
            <p:nvPr/>
          </p:nvCxnSpPr>
          <p:spPr>
            <a:xfrm>
              <a:off x="9535331" y="2743200"/>
              <a:ext cx="560897" cy="800100"/>
            </a:xfrm>
            <a:prstGeom prst="straightConnector1">
              <a:avLst/>
            </a:prstGeom>
            <a:ln w="76200" cap="rnd">
              <a:solidFill>
                <a:srgbClr val="00B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91608A-ED78-42E2-99E9-555B7220301E}"/>
                </a:ext>
              </a:extLst>
            </p:cNvPr>
            <p:cNvCxnSpPr>
              <a:cxnSpLocks/>
              <a:stCxn id="10" idx="2"/>
              <a:endCxn id="7" idx="0"/>
            </p:cNvCxnSpPr>
            <p:nvPr/>
          </p:nvCxnSpPr>
          <p:spPr>
            <a:xfrm flipH="1">
              <a:off x="8392331" y="2743200"/>
              <a:ext cx="685800" cy="685800"/>
            </a:xfrm>
            <a:prstGeom prst="straightConnector1">
              <a:avLst/>
            </a:prstGeom>
            <a:ln w="38100" cap="rnd">
              <a:solidFill>
                <a:schemeClr val="accent6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C3CE2D-9339-42CA-A0D6-F021677035EB}"/>
                </a:ext>
              </a:extLst>
            </p:cNvPr>
            <p:cNvCxnSpPr>
              <a:cxnSpLocks/>
              <a:stCxn id="10" idx="4"/>
              <a:endCxn id="9" idx="0"/>
            </p:cNvCxnSpPr>
            <p:nvPr/>
          </p:nvCxnSpPr>
          <p:spPr>
            <a:xfrm>
              <a:off x="9306731" y="2971800"/>
              <a:ext cx="0" cy="1371600"/>
            </a:xfrm>
            <a:prstGeom prst="straightConnector1">
              <a:avLst/>
            </a:prstGeom>
            <a:ln w="228600" cap="rnd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79F43A-FF9D-4311-9ACD-15068A5CF765}"/>
                </a:ext>
              </a:extLst>
            </p:cNvPr>
            <p:cNvCxnSpPr>
              <a:cxnSpLocks/>
              <a:stCxn id="8" idx="4"/>
              <a:endCxn id="9" idx="6"/>
            </p:cNvCxnSpPr>
            <p:nvPr/>
          </p:nvCxnSpPr>
          <p:spPr>
            <a:xfrm flipH="1">
              <a:off x="9992531" y="4229100"/>
              <a:ext cx="103697" cy="800100"/>
            </a:xfrm>
            <a:prstGeom prst="straightConnector1">
              <a:avLst/>
            </a:prstGeom>
            <a:ln w="152400" cap="rnd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B97BAD-89D0-40D0-A892-1BDEF63B99FD}"/>
                </a:ext>
              </a:extLst>
            </p:cNvPr>
            <p:cNvSpPr/>
            <p:nvPr/>
          </p:nvSpPr>
          <p:spPr>
            <a:xfrm>
              <a:off x="7935131" y="3429000"/>
              <a:ext cx="914400" cy="9144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2D2EA-FDF3-4918-B638-621F667B801F}"/>
                </a:ext>
              </a:extLst>
            </p:cNvPr>
            <p:cNvSpPr/>
            <p:nvPr/>
          </p:nvSpPr>
          <p:spPr>
            <a:xfrm>
              <a:off x="9753328" y="3543300"/>
              <a:ext cx="685800" cy="685800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B0A1DE-CD9E-4949-B82E-F8AE0BBBF809}"/>
                </a:ext>
              </a:extLst>
            </p:cNvPr>
            <p:cNvSpPr/>
            <p:nvPr/>
          </p:nvSpPr>
          <p:spPr>
            <a:xfrm>
              <a:off x="8620931" y="4343400"/>
              <a:ext cx="1371600" cy="13716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9310BF4-1401-411C-B1B8-B5F657DDADED}"/>
                </a:ext>
              </a:extLst>
            </p:cNvPr>
            <p:cNvSpPr/>
            <p:nvPr/>
          </p:nvSpPr>
          <p:spPr>
            <a:xfrm>
              <a:off x="9078131" y="25146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94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6417183" cy="4572000"/>
          </a:xfrm>
        </p:spPr>
        <p:txBody>
          <a:bodyPr/>
          <a:lstStyle/>
          <a:p>
            <a:r>
              <a:rPr lang="en-US" dirty="0"/>
              <a:t>Which actor is the </a:t>
            </a:r>
            <a:r>
              <a:rPr lang="en-US" b="1" i="1" dirty="0"/>
              <a:t>most important </a:t>
            </a:r>
            <a:r>
              <a:rPr lang="en-US" dirty="0"/>
              <a:t>in this network?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05231" y="2133600"/>
            <a:ext cx="4495801" cy="3505200"/>
            <a:chOff x="4419600" y="2590800"/>
            <a:chExt cx="4495801" cy="3505200"/>
          </a:xfrm>
        </p:grpSpPr>
        <p:sp>
          <p:nvSpPr>
            <p:cNvPr id="5" name="Oval 4"/>
            <p:cNvSpPr/>
            <p:nvPr/>
          </p:nvSpPr>
          <p:spPr>
            <a:xfrm>
              <a:off x="4419600" y="3352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1054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419600" y="4876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3246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391400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791201" y="3352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91201" y="4876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105401" y="5638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105401" y="2590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4582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cxnSp>
          <p:nvCxnSpPr>
            <p:cNvPr id="15" name="Straight Arrow Connector 14"/>
            <p:cNvCxnSpPr>
              <a:stCxn id="13" idx="5"/>
              <a:endCxn id="10" idx="1"/>
            </p:cNvCxnSpPr>
            <p:nvPr/>
          </p:nvCxnSpPr>
          <p:spPr>
            <a:xfrm rot="16200000" flipH="1">
              <a:off x="5457545" y="3019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3"/>
              <a:endCxn id="5" idx="7"/>
            </p:cNvCxnSpPr>
            <p:nvPr/>
          </p:nvCxnSpPr>
          <p:spPr>
            <a:xfrm rot="5400000">
              <a:off x="4771744" y="3019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" idx="1"/>
              <a:endCxn id="5" idx="5"/>
            </p:cNvCxnSpPr>
            <p:nvPr/>
          </p:nvCxnSpPr>
          <p:spPr>
            <a:xfrm rot="16200000" flipV="1">
              <a:off x="4771744" y="3781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3"/>
              <a:endCxn id="6" idx="7"/>
            </p:cNvCxnSpPr>
            <p:nvPr/>
          </p:nvCxnSpPr>
          <p:spPr>
            <a:xfrm rot="5400000">
              <a:off x="5457545" y="3781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3"/>
              <a:endCxn id="7" idx="7"/>
            </p:cNvCxnSpPr>
            <p:nvPr/>
          </p:nvCxnSpPr>
          <p:spPr>
            <a:xfrm rot="5400000">
              <a:off x="4771744" y="4543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5"/>
              <a:endCxn id="11" idx="1"/>
            </p:cNvCxnSpPr>
            <p:nvPr/>
          </p:nvCxnSpPr>
          <p:spPr>
            <a:xfrm rot="16200000" flipH="1">
              <a:off x="5457545" y="4543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4801394" y="5104606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" idx="0"/>
              <a:endCxn id="13" idx="4"/>
            </p:cNvCxnSpPr>
            <p:nvPr/>
          </p:nvCxnSpPr>
          <p:spPr>
            <a:xfrm rot="5400000" flipH="1" flipV="1">
              <a:off x="4800600" y="3581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1"/>
              <a:endCxn id="7" idx="5"/>
            </p:cNvCxnSpPr>
            <p:nvPr/>
          </p:nvCxnSpPr>
          <p:spPr>
            <a:xfrm rot="16200000" flipV="1">
              <a:off x="4771744" y="5305144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5457545" y="5305144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1"/>
              <a:endCxn id="10" idx="5"/>
            </p:cNvCxnSpPr>
            <p:nvPr/>
          </p:nvCxnSpPr>
          <p:spPr>
            <a:xfrm rot="16200000" flipV="1">
              <a:off x="6067145" y="3857345"/>
              <a:ext cx="438710" cy="2101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1" idx="7"/>
            </p:cNvCxnSpPr>
            <p:nvPr/>
          </p:nvCxnSpPr>
          <p:spPr>
            <a:xfrm rot="5400000">
              <a:off x="6067145" y="4619345"/>
              <a:ext cx="438710" cy="2101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9" idx="2"/>
              <a:endCxn id="8" idx="6"/>
            </p:cNvCxnSpPr>
            <p:nvPr/>
          </p:nvCxnSpPr>
          <p:spPr>
            <a:xfrm rot="10800000">
              <a:off x="6781802" y="4343400"/>
              <a:ext cx="6095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9" idx="6"/>
            </p:cNvCxnSpPr>
            <p:nvPr/>
          </p:nvCxnSpPr>
          <p:spPr>
            <a:xfrm rot="10800000">
              <a:off x="7848600" y="4343400"/>
              <a:ext cx="6096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5" idx="4"/>
              <a:endCxn id="7" idx="0"/>
            </p:cNvCxnSpPr>
            <p:nvPr/>
          </p:nvCxnSpPr>
          <p:spPr>
            <a:xfrm rot="5400000">
              <a:off x="4114800" y="4343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2"/>
              <a:endCxn id="5" idx="6"/>
            </p:cNvCxnSpPr>
            <p:nvPr/>
          </p:nvCxnSpPr>
          <p:spPr>
            <a:xfrm rot="10800000">
              <a:off x="4876801" y="3581400"/>
              <a:ext cx="9144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0" idx="4"/>
              <a:endCxn id="11" idx="0"/>
            </p:cNvCxnSpPr>
            <p:nvPr/>
          </p:nvCxnSpPr>
          <p:spPr>
            <a:xfrm rot="5400000">
              <a:off x="5486401" y="4343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" idx="6"/>
              <a:endCxn id="11" idx="2"/>
            </p:cNvCxnSpPr>
            <p:nvPr/>
          </p:nvCxnSpPr>
          <p:spPr>
            <a:xfrm>
              <a:off x="4876800" y="5105400"/>
              <a:ext cx="9144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44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– Degree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6417183" cy="4572000"/>
          </a:xfrm>
        </p:spPr>
        <p:txBody>
          <a:bodyPr>
            <a:normAutofit/>
          </a:bodyPr>
          <a:lstStyle/>
          <a:p>
            <a:r>
              <a:rPr lang="en-US" dirty="0"/>
              <a:t>Degree: total number of links with other actors</a:t>
            </a:r>
          </a:p>
          <a:p>
            <a:pPr lvl="1"/>
            <a:r>
              <a:rPr lang="en-US" b="1" dirty="0"/>
              <a:t>In-degree</a:t>
            </a:r>
            <a:r>
              <a:rPr lang="en-US" dirty="0"/>
              <a:t>: Directional links to actor from other actors</a:t>
            </a:r>
          </a:p>
          <a:p>
            <a:pPr lvl="1"/>
            <a:r>
              <a:rPr lang="en-US" b="1" dirty="0"/>
              <a:t>Out-degree</a:t>
            </a:r>
            <a:r>
              <a:rPr lang="en-US" dirty="0"/>
              <a:t>: Directional links from actor to other actors</a:t>
            </a:r>
          </a:p>
          <a:p>
            <a:r>
              <a:rPr lang="en-US" dirty="0"/>
              <a:t>“Popularity”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840816-573D-4767-8A74-899BD51BB8E0}"/>
              </a:ext>
            </a:extLst>
          </p:cNvPr>
          <p:cNvGrpSpPr/>
          <p:nvPr/>
        </p:nvGrpSpPr>
        <p:grpSpPr>
          <a:xfrm>
            <a:off x="7305231" y="2133600"/>
            <a:ext cx="4495801" cy="3505200"/>
            <a:chOff x="4419600" y="2590800"/>
            <a:chExt cx="4495801" cy="35052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4D87449-0300-43F5-92DC-24BB58192525}"/>
                </a:ext>
              </a:extLst>
            </p:cNvPr>
            <p:cNvSpPr/>
            <p:nvPr/>
          </p:nvSpPr>
          <p:spPr>
            <a:xfrm>
              <a:off x="4419600" y="3352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D024C5-DEFC-403C-B3FD-6D4702514B5E}"/>
                </a:ext>
              </a:extLst>
            </p:cNvPr>
            <p:cNvSpPr/>
            <p:nvPr/>
          </p:nvSpPr>
          <p:spPr>
            <a:xfrm>
              <a:off x="5105401" y="4114800"/>
              <a:ext cx="457200" cy="4572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A1F657D-9448-4EEF-B303-4EA9EEEE9B10}"/>
                </a:ext>
              </a:extLst>
            </p:cNvPr>
            <p:cNvSpPr/>
            <p:nvPr/>
          </p:nvSpPr>
          <p:spPr>
            <a:xfrm>
              <a:off x="4419600" y="4876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E1C02C-E9CC-495B-8573-26D9533C547B}"/>
                </a:ext>
              </a:extLst>
            </p:cNvPr>
            <p:cNvSpPr/>
            <p:nvPr/>
          </p:nvSpPr>
          <p:spPr>
            <a:xfrm>
              <a:off x="63246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B1CF8F-560D-4299-B718-BDC448905DBD}"/>
                </a:ext>
              </a:extLst>
            </p:cNvPr>
            <p:cNvSpPr/>
            <p:nvPr/>
          </p:nvSpPr>
          <p:spPr>
            <a:xfrm>
              <a:off x="7391400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C685323-E870-4065-8B6C-B2CACE2C9706}"/>
                </a:ext>
              </a:extLst>
            </p:cNvPr>
            <p:cNvSpPr/>
            <p:nvPr/>
          </p:nvSpPr>
          <p:spPr>
            <a:xfrm>
              <a:off x="5791201" y="3352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55A81E2-0230-4C2D-9FA7-E9C60635D4DE}"/>
                </a:ext>
              </a:extLst>
            </p:cNvPr>
            <p:cNvSpPr/>
            <p:nvPr/>
          </p:nvSpPr>
          <p:spPr>
            <a:xfrm>
              <a:off x="5791201" y="4876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A2D4BD-442D-4DCD-B576-BD29ADD8D161}"/>
                </a:ext>
              </a:extLst>
            </p:cNvPr>
            <p:cNvSpPr/>
            <p:nvPr/>
          </p:nvSpPr>
          <p:spPr>
            <a:xfrm>
              <a:off x="5105401" y="5638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5F84AF9-0BDE-4998-B553-E52C783A9489}"/>
                </a:ext>
              </a:extLst>
            </p:cNvPr>
            <p:cNvSpPr/>
            <p:nvPr/>
          </p:nvSpPr>
          <p:spPr>
            <a:xfrm>
              <a:off x="5105401" y="2590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EF726E2-EE5C-4A4A-900D-BE4B2415329D}"/>
                </a:ext>
              </a:extLst>
            </p:cNvPr>
            <p:cNvSpPr/>
            <p:nvPr/>
          </p:nvSpPr>
          <p:spPr>
            <a:xfrm>
              <a:off x="84582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D07F3F6-320B-4EFF-97C8-D80C5E8A1E67}"/>
                </a:ext>
              </a:extLst>
            </p:cNvPr>
            <p:cNvCxnSpPr>
              <a:stCxn id="43" idx="5"/>
              <a:endCxn id="40" idx="1"/>
            </p:cNvCxnSpPr>
            <p:nvPr/>
          </p:nvCxnSpPr>
          <p:spPr>
            <a:xfrm rot="16200000" flipH="1">
              <a:off x="5457545" y="3019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9037C7-5E73-4634-8770-70E1C9663F76}"/>
                </a:ext>
              </a:extLst>
            </p:cNvPr>
            <p:cNvCxnSpPr>
              <a:stCxn id="43" idx="3"/>
              <a:endCxn id="35" idx="7"/>
            </p:cNvCxnSpPr>
            <p:nvPr/>
          </p:nvCxnSpPr>
          <p:spPr>
            <a:xfrm rot="5400000">
              <a:off x="4771744" y="3019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B9786FB-FEB6-4FAA-A8EC-28759D72AED4}"/>
                </a:ext>
              </a:extLst>
            </p:cNvPr>
            <p:cNvCxnSpPr>
              <a:stCxn id="36" idx="1"/>
              <a:endCxn id="35" idx="5"/>
            </p:cNvCxnSpPr>
            <p:nvPr/>
          </p:nvCxnSpPr>
          <p:spPr>
            <a:xfrm rot="16200000" flipV="1">
              <a:off x="4771744" y="3781145"/>
              <a:ext cx="438710" cy="3625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11AE9E2-4BB7-49AB-B02C-DD6541049010}"/>
                </a:ext>
              </a:extLst>
            </p:cNvPr>
            <p:cNvCxnSpPr>
              <a:stCxn id="40" idx="3"/>
              <a:endCxn id="36" idx="7"/>
            </p:cNvCxnSpPr>
            <p:nvPr/>
          </p:nvCxnSpPr>
          <p:spPr>
            <a:xfrm rot="5400000">
              <a:off x="5457545" y="3781145"/>
              <a:ext cx="438710" cy="3625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5445C3-3708-473F-925A-6291190AD7E1}"/>
                </a:ext>
              </a:extLst>
            </p:cNvPr>
            <p:cNvCxnSpPr>
              <a:stCxn id="36" idx="3"/>
              <a:endCxn id="37" idx="7"/>
            </p:cNvCxnSpPr>
            <p:nvPr/>
          </p:nvCxnSpPr>
          <p:spPr>
            <a:xfrm rot="5400000">
              <a:off x="4771744" y="4543145"/>
              <a:ext cx="438710" cy="3625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B9EC5B8-8740-4AAB-94E0-356975B4BB0C}"/>
                </a:ext>
              </a:extLst>
            </p:cNvPr>
            <p:cNvCxnSpPr>
              <a:stCxn id="36" idx="5"/>
              <a:endCxn id="41" idx="1"/>
            </p:cNvCxnSpPr>
            <p:nvPr/>
          </p:nvCxnSpPr>
          <p:spPr>
            <a:xfrm rot="16200000" flipH="1">
              <a:off x="5457545" y="4543145"/>
              <a:ext cx="438710" cy="3625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C44C2F2-AAE9-4EA8-8611-725F2DCF11E7}"/>
                </a:ext>
              </a:extLst>
            </p:cNvPr>
            <p:cNvCxnSpPr/>
            <p:nvPr/>
          </p:nvCxnSpPr>
          <p:spPr>
            <a:xfrm rot="5400000">
              <a:off x="4801394" y="5104606"/>
              <a:ext cx="1066800" cy="1588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AD9D8-D04A-41E0-9423-711F03DA24E1}"/>
                </a:ext>
              </a:extLst>
            </p:cNvPr>
            <p:cNvCxnSpPr>
              <a:stCxn id="36" idx="0"/>
              <a:endCxn id="43" idx="4"/>
            </p:cNvCxnSpPr>
            <p:nvPr/>
          </p:nvCxnSpPr>
          <p:spPr>
            <a:xfrm rot="5400000" flipH="1" flipV="1">
              <a:off x="4800600" y="3581400"/>
              <a:ext cx="1066800" cy="1588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D3BA0BD-8A29-450A-B57E-65A8EE4DAFE2}"/>
                </a:ext>
              </a:extLst>
            </p:cNvPr>
            <p:cNvCxnSpPr>
              <a:stCxn id="42" idx="1"/>
              <a:endCxn id="37" idx="5"/>
            </p:cNvCxnSpPr>
            <p:nvPr/>
          </p:nvCxnSpPr>
          <p:spPr>
            <a:xfrm rot="16200000" flipV="1">
              <a:off x="4771744" y="5305144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C91BB12-A836-487F-A882-0F1334B86E4B}"/>
                </a:ext>
              </a:extLst>
            </p:cNvPr>
            <p:cNvCxnSpPr>
              <a:stCxn id="42" idx="7"/>
              <a:endCxn id="41" idx="3"/>
            </p:cNvCxnSpPr>
            <p:nvPr/>
          </p:nvCxnSpPr>
          <p:spPr>
            <a:xfrm rot="5400000" flipH="1" flipV="1">
              <a:off x="5457545" y="5305144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3B4D0B9-4115-4F24-87D6-07C4E4ADC591}"/>
                </a:ext>
              </a:extLst>
            </p:cNvPr>
            <p:cNvCxnSpPr>
              <a:stCxn id="38" idx="1"/>
              <a:endCxn id="40" idx="5"/>
            </p:cNvCxnSpPr>
            <p:nvPr/>
          </p:nvCxnSpPr>
          <p:spPr>
            <a:xfrm rot="16200000" flipV="1">
              <a:off x="6067145" y="3857345"/>
              <a:ext cx="438710" cy="2101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1D55BC5-5BEC-47D6-A5C2-935AB3F7F957}"/>
                </a:ext>
              </a:extLst>
            </p:cNvPr>
            <p:cNvCxnSpPr>
              <a:stCxn id="38" idx="3"/>
              <a:endCxn id="41" idx="7"/>
            </p:cNvCxnSpPr>
            <p:nvPr/>
          </p:nvCxnSpPr>
          <p:spPr>
            <a:xfrm rot="5400000">
              <a:off x="6067145" y="4619345"/>
              <a:ext cx="438710" cy="2101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ECFBAF-5076-4DD8-96B2-39FDC7F5459D}"/>
                </a:ext>
              </a:extLst>
            </p:cNvPr>
            <p:cNvCxnSpPr>
              <a:stCxn id="39" idx="2"/>
              <a:endCxn id="38" idx="6"/>
            </p:cNvCxnSpPr>
            <p:nvPr/>
          </p:nvCxnSpPr>
          <p:spPr>
            <a:xfrm rot="10800000">
              <a:off x="6781802" y="4343400"/>
              <a:ext cx="6095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109E7CD-BC30-447C-B41B-A1C9002D0AAA}"/>
                </a:ext>
              </a:extLst>
            </p:cNvPr>
            <p:cNvCxnSpPr>
              <a:endCxn id="39" idx="6"/>
            </p:cNvCxnSpPr>
            <p:nvPr/>
          </p:nvCxnSpPr>
          <p:spPr>
            <a:xfrm rot="10800000">
              <a:off x="7848600" y="4343400"/>
              <a:ext cx="6096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89FB810-1219-4F2F-ACEA-15022949877E}"/>
                </a:ext>
              </a:extLst>
            </p:cNvPr>
            <p:cNvCxnSpPr>
              <a:stCxn id="35" idx="4"/>
              <a:endCxn id="37" idx="0"/>
            </p:cNvCxnSpPr>
            <p:nvPr/>
          </p:nvCxnSpPr>
          <p:spPr>
            <a:xfrm rot="5400000">
              <a:off x="4114800" y="4343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F9214C1-A0D8-44CE-96AF-76B7BB45F2C9}"/>
                </a:ext>
              </a:extLst>
            </p:cNvPr>
            <p:cNvCxnSpPr>
              <a:stCxn id="40" idx="2"/>
              <a:endCxn id="35" idx="6"/>
            </p:cNvCxnSpPr>
            <p:nvPr/>
          </p:nvCxnSpPr>
          <p:spPr>
            <a:xfrm rot="10800000">
              <a:off x="4876801" y="3581400"/>
              <a:ext cx="9144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0C0F2C2-B6EC-44EE-9F1F-3EE424BA1524}"/>
                </a:ext>
              </a:extLst>
            </p:cNvPr>
            <p:cNvCxnSpPr>
              <a:stCxn id="40" idx="4"/>
              <a:endCxn id="41" idx="0"/>
            </p:cNvCxnSpPr>
            <p:nvPr/>
          </p:nvCxnSpPr>
          <p:spPr>
            <a:xfrm rot="5400000">
              <a:off x="5486401" y="4343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1CF17B2-C14A-4FCB-9CCA-12CFB7D548BD}"/>
                </a:ext>
              </a:extLst>
            </p:cNvPr>
            <p:cNvCxnSpPr>
              <a:stCxn id="37" idx="6"/>
              <a:endCxn id="41" idx="2"/>
            </p:cNvCxnSpPr>
            <p:nvPr/>
          </p:nvCxnSpPr>
          <p:spPr>
            <a:xfrm>
              <a:off x="4876800" y="5105400"/>
              <a:ext cx="9144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70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– Closeness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6417183" cy="4572000"/>
          </a:xfrm>
        </p:spPr>
        <p:txBody>
          <a:bodyPr>
            <a:normAutofit/>
          </a:bodyPr>
          <a:lstStyle/>
          <a:p>
            <a:r>
              <a:rPr lang="en-US" dirty="0"/>
              <a:t>How easily one actor can reach rest of network</a:t>
            </a:r>
          </a:p>
          <a:p>
            <a:r>
              <a:rPr lang="en-US" dirty="0"/>
              <a:t>Actor with shortest average path length</a:t>
            </a:r>
          </a:p>
          <a:p>
            <a:r>
              <a:rPr lang="en-US" dirty="0"/>
              <a:t>“Pulse-taker”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05231" y="2133600"/>
            <a:ext cx="4495801" cy="3505200"/>
            <a:chOff x="4419600" y="2590800"/>
            <a:chExt cx="4495801" cy="3505200"/>
          </a:xfrm>
        </p:grpSpPr>
        <p:sp>
          <p:nvSpPr>
            <p:cNvPr id="5" name="Oval 4"/>
            <p:cNvSpPr/>
            <p:nvPr/>
          </p:nvSpPr>
          <p:spPr>
            <a:xfrm>
              <a:off x="4419600" y="3352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1054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419600" y="4876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3246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391400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791201" y="3352800"/>
              <a:ext cx="457200" cy="4572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91201" y="4876800"/>
              <a:ext cx="457200" cy="4572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105401" y="5638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105401" y="2590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4582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cxnSp>
          <p:nvCxnSpPr>
            <p:cNvPr id="15" name="Straight Arrow Connector 14"/>
            <p:cNvCxnSpPr>
              <a:stCxn id="13" idx="5"/>
              <a:endCxn id="10" idx="1"/>
            </p:cNvCxnSpPr>
            <p:nvPr/>
          </p:nvCxnSpPr>
          <p:spPr>
            <a:xfrm rot="16200000" flipH="1">
              <a:off x="5457545" y="3019145"/>
              <a:ext cx="438710" cy="3625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3"/>
              <a:endCxn id="5" idx="7"/>
            </p:cNvCxnSpPr>
            <p:nvPr/>
          </p:nvCxnSpPr>
          <p:spPr>
            <a:xfrm rot="5400000">
              <a:off x="4771744" y="3019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" idx="1"/>
              <a:endCxn id="5" idx="5"/>
            </p:cNvCxnSpPr>
            <p:nvPr/>
          </p:nvCxnSpPr>
          <p:spPr>
            <a:xfrm rot="16200000" flipV="1">
              <a:off x="4771744" y="3781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3"/>
              <a:endCxn id="6" idx="7"/>
            </p:cNvCxnSpPr>
            <p:nvPr/>
          </p:nvCxnSpPr>
          <p:spPr>
            <a:xfrm rot="5400000">
              <a:off x="5457545" y="3781145"/>
              <a:ext cx="438710" cy="3625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3"/>
              <a:endCxn id="7" idx="7"/>
            </p:cNvCxnSpPr>
            <p:nvPr/>
          </p:nvCxnSpPr>
          <p:spPr>
            <a:xfrm rot="5400000">
              <a:off x="4771744" y="4543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5"/>
              <a:endCxn id="11" idx="1"/>
            </p:cNvCxnSpPr>
            <p:nvPr/>
          </p:nvCxnSpPr>
          <p:spPr>
            <a:xfrm rot="16200000" flipH="1">
              <a:off x="5457545" y="4543145"/>
              <a:ext cx="438710" cy="3625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4801394" y="5104606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" idx="0"/>
              <a:endCxn id="13" idx="4"/>
            </p:cNvCxnSpPr>
            <p:nvPr/>
          </p:nvCxnSpPr>
          <p:spPr>
            <a:xfrm rot="5400000" flipH="1" flipV="1">
              <a:off x="4800600" y="3581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1"/>
              <a:endCxn id="7" idx="5"/>
            </p:cNvCxnSpPr>
            <p:nvPr/>
          </p:nvCxnSpPr>
          <p:spPr>
            <a:xfrm rot="16200000" flipV="1">
              <a:off x="4771744" y="5305144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5457545" y="5305144"/>
              <a:ext cx="438710" cy="3625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1"/>
              <a:endCxn id="10" idx="5"/>
            </p:cNvCxnSpPr>
            <p:nvPr/>
          </p:nvCxnSpPr>
          <p:spPr>
            <a:xfrm rot="16200000" flipV="1">
              <a:off x="6067145" y="3857345"/>
              <a:ext cx="438710" cy="2101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1" idx="7"/>
            </p:cNvCxnSpPr>
            <p:nvPr/>
          </p:nvCxnSpPr>
          <p:spPr>
            <a:xfrm rot="5400000">
              <a:off x="6067145" y="4619345"/>
              <a:ext cx="438710" cy="2101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9" idx="2"/>
              <a:endCxn id="8" idx="6"/>
            </p:cNvCxnSpPr>
            <p:nvPr/>
          </p:nvCxnSpPr>
          <p:spPr>
            <a:xfrm rot="10800000">
              <a:off x="6781802" y="4343400"/>
              <a:ext cx="609599" cy="1588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9" idx="6"/>
            </p:cNvCxnSpPr>
            <p:nvPr/>
          </p:nvCxnSpPr>
          <p:spPr>
            <a:xfrm rot="10800000">
              <a:off x="7848600" y="4343400"/>
              <a:ext cx="609601" cy="1588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5" idx="4"/>
              <a:endCxn id="7" idx="0"/>
            </p:cNvCxnSpPr>
            <p:nvPr/>
          </p:nvCxnSpPr>
          <p:spPr>
            <a:xfrm rot="5400000">
              <a:off x="4114800" y="4343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2"/>
              <a:endCxn id="5" idx="6"/>
            </p:cNvCxnSpPr>
            <p:nvPr/>
          </p:nvCxnSpPr>
          <p:spPr>
            <a:xfrm rot="10800000">
              <a:off x="4876801" y="3581400"/>
              <a:ext cx="914401" cy="1588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0" idx="4"/>
              <a:endCxn id="11" idx="0"/>
            </p:cNvCxnSpPr>
            <p:nvPr/>
          </p:nvCxnSpPr>
          <p:spPr>
            <a:xfrm rot="5400000">
              <a:off x="5486401" y="4343400"/>
              <a:ext cx="1066800" cy="1588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" idx="6"/>
              <a:endCxn id="11" idx="2"/>
            </p:cNvCxnSpPr>
            <p:nvPr/>
          </p:nvCxnSpPr>
          <p:spPr>
            <a:xfrm>
              <a:off x="4876800" y="5105400"/>
              <a:ext cx="914401" cy="1588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135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– Betweenness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6417183" cy="4572000"/>
          </a:xfrm>
        </p:spPr>
        <p:txBody>
          <a:bodyPr>
            <a:normAutofit/>
          </a:bodyPr>
          <a:lstStyle/>
          <a:p>
            <a:r>
              <a:rPr lang="en-US" dirty="0"/>
              <a:t>How much an actor lies between distinct groups</a:t>
            </a:r>
          </a:p>
          <a:p>
            <a:r>
              <a:rPr lang="en-US" dirty="0"/>
              <a:t>Number of geodesics passing through actor</a:t>
            </a:r>
          </a:p>
          <a:p>
            <a:r>
              <a:rPr lang="en-US" dirty="0"/>
              <a:t>“Broker”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05231" y="2133600"/>
            <a:ext cx="4495801" cy="3505200"/>
            <a:chOff x="4419600" y="2590800"/>
            <a:chExt cx="4495801" cy="3505200"/>
          </a:xfrm>
        </p:grpSpPr>
        <p:sp>
          <p:nvSpPr>
            <p:cNvPr id="5" name="Oval 4"/>
            <p:cNvSpPr/>
            <p:nvPr/>
          </p:nvSpPr>
          <p:spPr>
            <a:xfrm>
              <a:off x="4419600" y="3352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1054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419600" y="4876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324601" y="4114800"/>
              <a:ext cx="457200" cy="4572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391400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791201" y="3352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91201" y="4876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105401" y="5638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105401" y="2590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4582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cxnSp>
          <p:nvCxnSpPr>
            <p:cNvPr id="15" name="Straight Arrow Connector 14"/>
            <p:cNvCxnSpPr>
              <a:stCxn id="13" idx="5"/>
              <a:endCxn id="10" idx="1"/>
            </p:cNvCxnSpPr>
            <p:nvPr/>
          </p:nvCxnSpPr>
          <p:spPr>
            <a:xfrm rot="16200000" flipH="1">
              <a:off x="5457545" y="3019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3"/>
              <a:endCxn id="5" idx="7"/>
            </p:cNvCxnSpPr>
            <p:nvPr/>
          </p:nvCxnSpPr>
          <p:spPr>
            <a:xfrm rot="5400000">
              <a:off x="4771744" y="3019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" idx="1"/>
              <a:endCxn id="5" idx="5"/>
            </p:cNvCxnSpPr>
            <p:nvPr/>
          </p:nvCxnSpPr>
          <p:spPr>
            <a:xfrm rot="16200000" flipV="1">
              <a:off x="4771744" y="3781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3"/>
              <a:endCxn id="6" idx="7"/>
            </p:cNvCxnSpPr>
            <p:nvPr/>
          </p:nvCxnSpPr>
          <p:spPr>
            <a:xfrm rot="5400000">
              <a:off x="5457545" y="3781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3"/>
              <a:endCxn id="7" idx="7"/>
            </p:cNvCxnSpPr>
            <p:nvPr/>
          </p:nvCxnSpPr>
          <p:spPr>
            <a:xfrm rot="5400000">
              <a:off x="4771744" y="4543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5"/>
              <a:endCxn id="11" idx="1"/>
            </p:cNvCxnSpPr>
            <p:nvPr/>
          </p:nvCxnSpPr>
          <p:spPr>
            <a:xfrm rot="16200000" flipH="1">
              <a:off x="5457545" y="4543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4801394" y="5104606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" idx="0"/>
              <a:endCxn id="13" idx="4"/>
            </p:cNvCxnSpPr>
            <p:nvPr/>
          </p:nvCxnSpPr>
          <p:spPr>
            <a:xfrm rot="5400000" flipH="1" flipV="1">
              <a:off x="4800600" y="3581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1"/>
              <a:endCxn id="7" idx="5"/>
            </p:cNvCxnSpPr>
            <p:nvPr/>
          </p:nvCxnSpPr>
          <p:spPr>
            <a:xfrm rot="16200000" flipV="1">
              <a:off x="4771744" y="5305144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5457545" y="5305144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1"/>
              <a:endCxn id="10" idx="5"/>
            </p:cNvCxnSpPr>
            <p:nvPr/>
          </p:nvCxnSpPr>
          <p:spPr>
            <a:xfrm rot="16200000" flipV="1">
              <a:off x="6067145" y="3857345"/>
              <a:ext cx="438710" cy="2101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1" idx="7"/>
            </p:cNvCxnSpPr>
            <p:nvPr/>
          </p:nvCxnSpPr>
          <p:spPr>
            <a:xfrm rot="5400000">
              <a:off x="6067145" y="4619345"/>
              <a:ext cx="438710" cy="210110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9" idx="2"/>
              <a:endCxn id="8" idx="6"/>
            </p:cNvCxnSpPr>
            <p:nvPr/>
          </p:nvCxnSpPr>
          <p:spPr>
            <a:xfrm rot="10800000">
              <a:off x="6781802" y="4343400"/>
              <a:ext cx="609599" cy="1588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9" idx="6"/>
            </p:cNvCxnSpPr>
            <p:nvPr/>
          </p:nvCxnSpPr>
          <p:spPr>
            <a:xfrm rot="10800000">
              <a:off x="7848600" y="4343400"/>
              <a:ext cx="6096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5" idx="4"/>
              <a:endCxn id="7" idx="0"/>
            </p:cNvCxnSpPr>
            <p:nvPr/>
          </p:nvCxnSpPr>
          <p:spPr>
            <a:xfrm rot="5400000">
              <a:off x="4114800" y="4343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2"/>
              <a:endCxn id="5" idx="6"/>
            </p:cNvCxnSpPr>
            <p:nvPr/>
          </p:nvCxnSpPr>
          <p:spPr>
            <a:xfrm rot="10800000">
              <a:off x="4876801" y="3581400"/>
              <a:ext cx="9144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0" idx="4"/>
              <a:endCxn id="11" idx="0"/>
            </p:cNvCxnSpPr>
            <p:nvPr/>
          </p:nvCxnSpPr>
          <p:spPr>
            <a:xfrm rot="5400000">
              <a:off x="5486401" y="4343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" idx="6"/>
              <a:endCxn id="11" idx="2"/>
            </p:cNvCxnSpPr>
            <p:nvPr/>
          </p:nvCxnSpPr>
          <p:spPr>
            <a:xfrm>
              <a:off x="4876800" y="5105400"/>
              <a:ext cx="9144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1318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– Eigenvector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6417183" cy="4572000"/>
          </a:xfrm>
        </p:spPr>
        <p:txBody>
          <a:bodyPr>
            <a:normAutofit/>
          </a:bodyPr>
          <a:lstStyle/>
          <a:p>
            <a:r>
              <a:rPr lang="en-US" dirty="0"/>
              <a:t>Centrality is a function of neighbor’s centrality</a:t>
            </a:r>
          </a:p>
          <a:p>
            <a:r>
              <a:rPr lang="en-US" dirty="0"/>
              <a:t>Nodes are central if their neighbors are well-connected</a:t>
            </a:r>
          </a:p>
          <a:p>
            <a:r>
              <a:rPr lang="en-US" dirty="0"/>
              <a:t>“Influencer”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05231" y="2133600"/>
            <a:ext cx="4495801" cy="3505200"/>
            <a:chOff x="4419600" y="2590800"/>
            <a:chExt cx="4495801" cy="3505200"/>
          </a:xfrm>
        </p:grpSpPr>
        <p:sp>
          <p:nvSpPr>
            <p:cNvPr id="5" name="Oval 4"/>
            <p:cNvSpPr/>
            <p:nvPr/>
          </p:nvSpPr>
          <p:spPr>
            <a:xfrm>
              <a:off x="4419600" y="3352800"/>
              <a:ext cx="457200" cy="4572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105401" y="4114800"/>
              <a:ext cx="457200" cy="4572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419600" y="4876800"/>
              <a:ext cx="457200" cy="4572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3246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391400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791201" y="3352800"/>
              <a:ext cx="457200" cy="4572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91201" y="4876800"/>
              <a:ext cx="457200" cy="4572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105401" y="5638800"/>
              <a:ext cx="457200" cy="4572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105401" y="2590800"/>
              <a:ext cx="457200" cy="4572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458201" y="41148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cxnSp>
          <p:nvCxnSpPr>
            <p:cNvPr id="15" name="Straight Arrow Connector 14"/>
            <p:cNvCxnSpPr>
              <a:stCxn id="13" idx="5"/>
              <a:endCxn id="10" idx="1"/>
            </p:cNvCxnSpPr>
            <p:nvPr/>
          </p:nvCxnSpPr>
          <p:spPr>
            <a:xfrm rot="16200000" flipH="1">
              <a:off x="5457545" y="3019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3"/>
              <a:endCxn id="5" idx="7"/>
            </p:cNvCxnSpPr>
            <p:nvPr/>
          </p:nvCxnSpPr>
          <p:spPr>
            <a:xfrm rot="5400000">
              <a:off x="4771744" y="3019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" idx="1"/>
              <a:endCxn id="5" idx="5"/>
            </p:cNvCxnSpPr>
            <p:nvPr/>
          </p:nvCxnSpPr>
          <p:spPr>
            <a:xfrm rot="16200000" flipV="1">
              <a:off x="4771744" y="3781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3"/>
              <a:endCxn id="6" idx="7"/>
            </p:cNvCxnSpPr>
            <p:nvPr/>
          </p:nvCxnSpPr>
          <p:spPr>
            <a:xfrm rot="5400000">
              <a:off x="5457545" y="3781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3"/>
              <a:endCxn id="7" idx="7"/>
            </p:cNvCxnSpPr>
            <p:nvPr/>
          </p:nvCxnSpPr>
          <p:spPr>
            <a:xfrm rot="5400000">
              <a:off x="4771744" y="4543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5"/>
              <a:endCxn id="11" idx="1"/>
            </p:cNvCxnSpPr>
            <p:nvPr/>
          </p:nvCxnSpPr>
          <p:spPr>
            <a:xfrm rot="16200000" flipH="1">
              <a:off x="5457545" y="4543145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4801394" y="5104606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" idx="0"/>
              <a:endCxn id="13" idx="4"/>
            </p:cNvCxnSpPr>
            <p:nvPr/>
          </p:nvCxnSpPr>
          <p:spPr>
            <a:xfrm rot="5400000" flipH="1" flipV="1">
              <a:off x="4800600" y="3581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2" idx="1"/>
              <a:endCxn id="7" idx="5"/>
            </p:cNvCxnSpPr>
            <p:nvPr/>
          </p:nvCxnSpPr>
          <p:spPr>
            <a:xfrm rot="16200000" flipV="1">
              <a:off x="4771744" y="5305144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7"/>
              <a:endCxn id="11" idx="3"/>
            </p:cNvCxnSpPr>
            <p:nvPr/>
          </p:nvCxnSpPr>
          <p:spPr>
            <a:xfrm rot="5400000" flipH="1" flipV="1">
              <a:off x="5457545" y="5305144"/>
              <a:ext cx="438710" cy="3625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1"/>
              <a:endCxn id="10" idx="5"/>
            </p:cNvCxnSpPr>
            <p:nvPr/>
          </p:nvCxnSpPr>
          <p:spPr>
            <a:xfrm rot="16200000" flipV="1">
              <a:off x="6067145" y="3857345"/>
              <a:ext cx="438710" cy="2101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1" idx="7"/>
            </p:cNvCxnSpPr>
            <p:nvPr/>
          </p:nvCxnSpPr>
          <p:spPr>
            <a:xfrm rot="5400000">
              <a:off x="6067145" y="4619345"/>
              <a:ext cx="438710" cy="2101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9" idx="2"/>
              <a:endCxn id="8" idx="6"/>
            </p:cNvCxnSpPr>
            <p:nvPr/>
          </p:nvCxnSpPr>
          <p:spPr>
            <a:xfrm rot="10800000">
              <a:off x="6781802" y="4343400"/>
              <a:ext cx="609599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9" idx="6"/>
            </p:cNvCxnSpPr>
            <p:nvPr/>
          </p:nvCxnSpPr>
          <p:spPr>
            <a:xfrm rot="10800000">
              <a:off x="7848600" y="4343400"/>
              <a:ext cx="6096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5" idx="4"/>
              <a:endCxn id="7" idx="0"/>
            </p:cNvCxnSpPr>
            <p:nvPr/>
          </p:nvCxnSpPr>
          <p:spPr>
            <a:xfrm rot="5400000">
              <a:off x="4114800" y="4343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2"/>
              <a:endCxn id="5" idx="6"/>
            </p:cNvCxnSpPr>
            <p:nvPr/>
          </p:nvCxnSpPr>
          <p:spPr>
            <a:xfrm rot="10800000">
              <a:off x="4876801" y="3581400"/>
              <a:ext cx="9144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0" idx="4"/>
              <a:endCxn id="11" idx="0"/>
            </p:cNvCxnSpPr>
            <p:nvPr/>
          </p:nvCxnSpPr>
          <p:spPr>
            <a:xfrm rot="5400000">
              <a:off x="5486401" y="4343400"/>
              <a:ext cx="1066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" idx="6"/>
              <a:endCxn id="11" idx="2"/>
            </p:cNvCxnSpPr>
            <p:nvPr/>
          </p:nvCxnSpPr>
          <p:spPr>
            <a:xfrm>
              <a:off x="4876800" y="5105400"/>
              <a:ext cx="914401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213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18712" y="1420480"/>
            <a:ext cx="10554574" cy="5107319"/>
          </a:xfrm>
        </p:spPr>
        <p:txBody>
          <a:bodyPr>
            <a:normAutofit/>
          </a:bodyPr>
          <a:lstStyle/>
          <a:p>
            <a:r>
              <a:rPr lang="en-US" sz="2000" dirty="0"/>
              <a:t>09:00 </a:t>
            </a:r>
            <a:r>
              <a:rPr lang="mr-IN" sz="2000" dirty="0"/>
              <a:t>–</a:t>
            </a:r>
            <a:r>
              <a:rPr lang="en-US" sz="2000" dirty="0"/>
              <a:t> 09:10 </a:t>
            </a:r>
            <a:r>
              <a:rPr lang="en-US" dirty="0"/>
              <a:t>Where we are, week overview, grades, honor code</a:t>
            </a:r>
            <a:endParaRPr lang="en-US" sz="2000" dirty="0"/>
          </a:p>
          <a:p>
            <a:r>
              <a:rPr lang="en-US" sz="2000" dirty="0"/>
              <a:t>09:10 </a:t>
            </a:r>
            <a:r>
              <a:rPr lang="mr-IN" sz="2000" dirty="0"/>
              <a:t>–</a:t>
            </a:r>
            <a:r>
              <a:rPr lang="en-US" sz="2000" dirty="0"/>
              <a:t> 09:30 Fundamentals of network analysis</a:t>
            </a:r>
          </a:p>
          <a:p>
            <a:r>
              <a:rPr lang="en-US" dirty="0"/>
              <a:t>9:30 – 9:47 </a:t>
            </a:r>
            <a:r>
              <a:rPr lang="en-US" sz="2000" dirty="0"/>
              <a:t>Class notebook</a:t>
            </a:r>
          </a:p>
          <a:p>
            <a:r>
              <a:rPr lang="en-US" dirty="0"/>
              <a:t>9:47 – 9:50 What’s next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38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254C-D210-4A1F-A61B-68DD172B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B3E1-96B4-4170-9751-E8D8B56D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 descr="Image result for corporate ownership network">
            <a:extLst>
              <a:ext uri="{FF2B5EF4-FFF2-40B4-BE49-F238E27FC236}">
                <a16:creationId xmlns:a16="http://schemas.microsoft.com/office/drawing/2014/main" id="{E87E9497-F197-4EC2-887F-D3B10D74E1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6597" y="1420813"/>
            <a:ext cx="727880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C83C5A-EEBD-40E4-A9B1-8CE1C473DED1}"/>
              </a:ext>
            </a:extLst>
          </p:cNvPr>
          <p:cNvSpPr/>
          <p:nvPr/>
        </p:nvSpPr>
        <p:spPr>
          <a:xfrm>
            <a:off x="2456042" y="59928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https://www.oxfamamerica.org/explore/stories/these-10-companies-make-a-lot-of-the-food-we-buy-heres-how-we-made-them-better/</a:t>
            </a:r>
          </a:p>
        </p:txBody>
      </p:sp>
    </p:spTree>
    <p:extLst>
      <p:ext uri="{BB962C8B-B14F-4D97-AF65-F5344CB8AC3E}">
        <p14:creationId xmlns:p14="http://schemas.microsoft.com/office/powerpoint/2010/main" val="1517810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1495-E2CE-4B4D-B4C9-E1EC2584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8D8B7-B805-4AF5-8B14-03EBC90D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98" name="Picture 2" descr="Image result for theyrule">
            <a:extLst>
              <a:ext uri="{FF2B5EF4-FFF2-40B4-BE49-F238E27FC236}">
                <a16:creationId xmlns:a16="http://schemas.microsoft.com/office/drawing/2014/main" id="{7EFBC8BD-80E0-4B83-84B9-6829741AFC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4520" y="1420813"/>
            <a:ext cx="6589140" cy="51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A19B6-9AA5-4206-A68D-07AC370F428B}"/>
              </a:ext>
            </a:extLst>
          </p:cNvPr>
          <p:cNvSpPr txBox="1"/>
          <p:nvPr/>
        </p:nvSpPr>
        <p:spPr>
          <a:xfrm>
            <a:off x="9971314" y="1306286"/>
            <a:ext cx="135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theyrule.net</a:t>
            </a:r>
          </a:p>
        </p:txBody>
      </p:sp>
    </p:spTree>
    <p:extLst>
      <p:ext uri="{BB962C8B-B14F-4D97-AF65-F5344CB8AC3E}">
        <p14:creationId xmlns:p14="http://schemas.microsoft.com/office/powerpoint/2010/main" val="82158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2A4-64BD-43DC-8E31-1E0C1C74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8DD09-B9C0-408E-BEB5-83B36A46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2" descr="http://strangesounds.org/wp-content/uploads/2015/06/global-transportation-system.jpg">
            <a:extLst>
              <a:ext uri="{FF2B5EF4-FFF2-40B4-BE49-F238E27FC236}">
                <a16:creationId xmlns:a16="http://schemas.microsoft.com/office/drawing/2014/main" id="{B5796BF6-2300-42EB-B159-A6150311DE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052" y="1420813"/>
            <a:ext cx="765989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899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1D60-A274-4102-A983-4599FA19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7AA3D-AB7E-46D1-9FCA-34E47951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4" descr="Image result for facebook network">
            <a:extLst>
              <a:ext uri="{FF2B5EF4-FFF2-40B4-BE49-F238E27FC236}">
                <a16:creationId xmlns:a16="http://schemas.microsoft.com/office/drawing/2014/main" id="{D84820AD-0D9C-427F-997E-C2A58C0B3E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2000" y="1420813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72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38D4-78C0-4B8D-9D1A-9E6FC670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0777B-EF91-4B92-AA95-A9237811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3" descr="science">
            <a:extLst>
              <a:ext uri="{FF2B5EF4-FFF2-40B4-BE49-F238E27FC236}">
                <a16:creationId xmlns:a16="http://schemas.microsoft.com/office/drawing/2014/main" id="{F6F6D9C2-3418-4C9F-AC05-E108E5D232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993875" y="1192744"/>
            <a:ext cx="5970663" cy="568208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B9180-D079-48C1-94FD-5E409D14E0E4}"/>
              </a:ext>
            </a:extLst>
          </p:cNvPr>
          <p:cNvSpPr/>
          <p:nvPr/>
        </p:nvSpPr>
        <p:spPr>
          <a:xfrm rot="16200000">
            <a:off x="6006796" y="37191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http://journals.plos.org/plosone/article?id=10.1371/journal.pone.0004803</a:t>
            </a:r>
          </a:p>
        </p:txBody>
      </p:sp>
    </p:spTree>
    <p:extLst>
      <p:ext uri="{BB962C8B-B14F-4D97-AF65-F5344CB8AC3E}">
        <p14:creationId xmlns:p14="http://schemas.microsoft.com/office/powerpoint/2010/main" val="386580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1495-E2CE-4B4D-B4C9-E1EC2584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8D8B7-B805-4AF5-8B14-03EBC90D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60FA4E-9BF6-426A-8314-713585E936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999" y="70404"/>
            <a:ext cx="5375306" cy="674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536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1930s: Jacob Moreno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8342735" cy="4572000"/>
          </a:xfrm>
        </p:spPr>
        <p:txBody>
          <a:bodyPr anchor="t">
            <a:normAutofit/>
          </a:bodyPr>
          <a:lstStyle/>
          <a:p>
            <a:r>
              <a:rPr lang="en-US" sz="1800" dirty="0"/>
              <a:t>Jacob Moreno introduced the ideas and tools of </a:t>
            </a:r>
            <a:r>
              <a:rPr lang="en-US" sz="1800" i="1" dirty="0"/>
              <a:t>sociometry</a:t>
            </a:r>
          </a:p>
          <a:p>
            <a:r>
              <a:rPr lang="en-US" sz="1800" i="1" dirty="0"/>
              <a:t>Sociograms </a:t>
            </a:r>
            <a:r>
              <a:rPr lang="en-US" sz="1800" dirty="0"/>
              <a:t>combine network data and data visualization</a:t>
            </a:r>
          </a:p>
          <a:p>
            <a:r>
              <a:rPr lang="en-US" sz="1800" dirty="0"/>
              <a:t>Trained as a psychiatrist, notorious womanizer, not a methodologist (more later)</a:t>
            </a:r>
          </a:p>
          <a:p>
            <a:r>
              <a:rPr lang="en-US" sz="1800" dirty="0"/>
              <a:t>Megalomaniacal tendencies, abandoned sociometry to focus on group therapy but returned with a second edition in 1950s to claim credit for developments</a:t>
            </a:r>
          </a:p>
          <a:p>
            <a:r>
              <a:rPr lang="en-US" sz="1800" dirty="0"/>
              <a:t>Still credited as “father” of social network analysis…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9700" y="3726074"/>
            <a:ext cx="2667000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3726074"/>
            <a:ext cx="2590800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5219700" y="6262897"/>
            <a:ext cx="2667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>
                <a:latin typeface="Calibri" pitchFamily="34" charset="0"/>
              </a:rPr>
              <a:t>Positive &amp; negative affect in a football team (Moreno 1934)</a:t>
            </a:r>
          </a:p>
        </p:txBody>
      </p:sp>
      <p:sp>
        <p:nvSpPr>
          <p:cNvPr id="5127" name="TextBox 6"/>
          <p:cNvSpPr txBox="1">
            <a:spLocks noChangeArrowheads="1"/>
          </p:cNvSpPr>
          <p:nvPr/>
        </p:nvSpPr>
        <p:spPr bwMode="auto">
          <a:xfrm>
            <a:off x="2133600" y="6245437"/>
            <a:ext cx="2667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>
                <a:latin typeface="Calibri" pitchFamily="34" charset="0"/>
              </a:rPr>
              <a:t>Friendship choices among 4</a:t>
            </a:r>
            <a:r>
              <a:rPr lang="en-US" sz="1400" baseline="30000" dirty="0">
                <a:latin typeface="Calibri" pitchFamily="34" charset="0"/>
              </a:rPr>
              <a:t>th</a:t>
            </a:r>
            <a:r>
              <a:rPr lang="en-US" sz="1400" dirty="0">
                <a:latin typeface="Calibri" pitchFamily="34" charset="0"/>
              </a:rPr>
              <a:t> graders (Moreno 1934)</a:t>
            </a:r>
          </a:p>
        </p:txBody>
      </p:sp>
      <p:pic>
        <p:nvPicPr>
          <p:cNvPr id="51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87000" y="0"/>
            <a:ext cx="1905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864715D-9FB6-4E91-82CB-E85BB36FD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61447" y="2571916"/>
            <a:ext cx="2547359" cy="4196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41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1950s: Group networks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8215903" cy="4572000"/>
          </a:xfrm>
        </p:spPr>
        <p:txBody>
          <a:bodyPr>
            <a:noAutofit/>
          </a:bodyPr>
          <a:lstStyle/>
          <a:p>
            <a:r>
              <a:rPr lang="en-US" sz="1800" dirty="0"/>
              <a:t>Kurt Lewin (top), “father” of social psychology, in 1930s is interested in how individual behavior influenced by others’ behaviors, “group dynamics”</a:t>
            </a:r>
          </a:p>
          <a:p>
            <a:r>
              <a:rPr lang="en-US" sz="1800" dirty="0"/>
              <a:t>Alex </a:t>
            </a:r>
            <a:r>
              <a:rPr lang="en-US" sz="1800" dirty="0" err="1"/>
              <a:t>Bavelas</a:t>
            </a:r>
            <a:r>
              <a:rPr lang="en-US" sz="1800" dirty="0"/>
              <a:t> (2</a:t>
            </a:r>
            <a:r>
              <a:rPr lang="en-US" sz="1800" baseline="30000" dirty="0"/>
              <a:t>nd</a:t>
            </a:r>
            <a:r>
              <a:rPr lang="en-US" sz="1800" dirty="0"/>
              <a:t>), a Lewin student, pioneered ideas to use experiments to analyze how social structure influences group performance</a:t>
            </a:r>
          </a:p>
          <a:p>
            <a:r>
              <a:rPr lang="en-US" sz="1800" dirty="0"/>
              <a:t>Paul </a:t>
            </a:r>
            <a:r>
              <a:rPr lang="en-US" sz="1800" dirty="0" err="1"/>
              <a:t>Lazarsfeld</a:t>
            </a:r>
            <a:r>
              <a:rPr lang="en-US" sz="1800" dirty="0"/>
              <a:t> &amp; Robert Merton (3</a:t>
            </a:r>
            <a:r>
              <a:rPr lang="en-US" sz="1800" baseline="30000" dirty="0"/>
              <a:t>rd</a:t>
            </a:r>
            <a:r>
              <a:rPr lang="en-US" sz="1800" dirty="0"/>
              <a:t>), sociologists who had been exposed to Moreno &amp; Jennings, became interested in mass communication and influence</a:t>
            </a:r>
          </a:p>
          <a:p>
            <a:r>
              <a:rPr lang="en-US" sz="1800" dirty="0"/>
              <a:t>Everett Rogers (bottom), a rural sociologist interested in spread of agricultural inventions, discovers sociometry as a way to explain “diffusion of innovation”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CD3D6-8B7F-4182-BF88-BB153CB87E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0" y="1420481"/>
            <a:ext cx="1371600" cy="1908313"/>
          </a:xfrm>
          <a:prstGeom prst="rect">
            <a:avLst/>
          </a:prstGeom>
        </p:spPr>
      </p:pic>
      <p:pic>
        <p:nvPicPr>
          <p:cNvPr id="10242" name="Picture 2" descr="File:Kurt Lewin Photo.jpg">
            <a:extLst>
              <a:ext uri="{FF2B5EF4-FFF2-40B4-BE49-F238E27FC236}">
                <a16:creationId xmlns:a16="http://schemas.microsoft.com/office/drawing/2014/main" id="{00F93A45-2233-4A1B-980E-C65E56292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10820400" y="0"/>
            <a:ext cx="1371600" cy="142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lazarsfeld">
            <a:extLst>
              <a:ext uri="{FF2B5EF4-FFF2-40B4-BE49-F238E27FC236}">
                <a16:creationId xmlns:a16="http://schemas.microsoft.com/office/drawing/2014/main" id="{7EB363A2-420D-4BBB-B674-FB3212224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8800" y="3292923"/>
            <a:ext cx="1371600" cy="173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merton">
            <a:extLst>
              <a:ext uri="{FF2B5EF4-FFF2-40B4-BE49-F238E27FC236}">
                <a16:creationId xmlns:a16="http://schemas.microsoft.com/office/drawing/2014/main" id="{27108042-26B8-4960-9D9D-C9FACBA2D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20400" y="3299075"/>
            <a:ext cx="1371600" cy="17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7F7EC-6156-4CD5-81E2-2DE357D4905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3" r="45173" b="22353"/>
          <a:stretch/>
        </p:blipFill>
        <p:spPr>
          <a:xfrm>
            <a:off x="10836491" y="5026127"/>
            <a:ext cx="1371600" cy="17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12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1960s: Methodological acceleration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10001688" cy="4572000"/>
          </a:xfrm>
        </p:spPr>
        <p:txBody>
          <a:bodyPr/>
          <a:lstStyle/>
          <a:p>
            <a:r>
              <a:rPr lang="en-US" dirty="0"/>
              <a:t>Stanley Milgram (top), the (in)famous social psychologist, introduces the “small world experiment” popularized by the “six degrees of separation”</a:t>
            </a:r>
          </a:p>
          <a:p>
            <a:r>
              <a:rPr lang="en-US" dirty="0"/>
              <a:t>Paul </a:t>
            </a:r>
            <a:r>
              <a:rPr lang="en-US" dirty="0" err="1"/>
              <a:t>Erdos</a:t>
            </a:r>
            <a:r>
              <a:rPr lang="en-US" dirty="0"/>
              <a:t> (2</a:t>
            </a:r>
            <a:r>
              <a:rPr lang="en-US" baseline="30000" dirty="0"/>
              <a:t>nd</a:t>
            </a:r>
            <a:r>
              <a:rPr lang="en-US" dirty="0"/>
              <a:t>), the famous mathematician, does develops models of “random graphs” in 1959 that become the foundation of statistical inference on networks</a:t>
            </a:r>
          </a:p>
          <a:p>
            <a:r>
              <a:rPr lang="en-US" dirty="0"/>
              <a:t>Harrison White (3</a:t>
            </a:r>
            <a:r>
              <a:rPr lang="en-US" baseline="30000" dirty="0"/>
              <a:t>rd</a:t>
            </a:r>
            <a:r>
              <a:rPr lang="en-US" dirty="0"/>
              <a:t>), a theoretical physicist, worked at </a:t>
            </a:r>
            <a:r>
              <a:rPr lang="en-US" dirty="0" err="1"/>
              <a:t>Bavelas</a:t>
            </a:r>
            <a:r>
              <a:rPr lang="en-US" dirty="0"/>
              <a:t>’ lab in 1950s, and starts a second dissertation in sociology, moves to Harvard in 1963 and starts the “Harvard Revolution” in sociology, advises many influential researchers</a:t>
            </a:r>
          </a:p>
          <a:p>
            <a:r>
              <a:rPr lang="en-US" dirty="0" err="1"/>
              <a:t>Granovetter</a:t>
            </a:r>
            <a:r>
              <a:rPr lang="en-US" dirty="0"/>
              <a:t> (bottom), a White student, publishes “The Strength of Weak Ties” rejected in ’69, accepted in ‘73, now has &gt;45,000 citations making it the most cited paper in sociology; also known for work on embeddedness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0400" y="4682"/>
            <a:ext cx="1371600" cy="1721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 descr="http://www.relational-sociology.de/hcw.jpg">
            <a:extLst>
              <a:ext uri="{FF2B5EF4-FFF2-40B4-BE49-F238E27FC236}">
                <a16:creationId xmlns:a16="http://schemas.microsoft.com/office/drawing/2014/main" id="{CB229ACA-FD1D-4A73-9EA2-B830AF2B5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0400" y="3312694"/>
            <a:ext cx="1371600" cy="17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hoto of Professor Granovetter">
            <a:extLst>
              <a:ext uri="{FF2B5EF4-FFF2-40B4-BE49-F238E27FC236}">
                <a16:creationId xmlns:a16="http://schemas.microsoft.com/office/drawing/2014/main" id="{3F8DCAA8-A17C-4341-833C-7CA6EA26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0400" y="5015338"/>
            <a:ext cx="1371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le:Erdos head budapest fall 1992.jpg">
            <a:extLst>
              <a:ext uri="{FF2B5EF4-FFF2-40B4-BE49-F238E27FC236}">
                <a16:creationId xmlns:a16="http://schemas.microsoft.com/office/drawing/2014/main" id="{90BAD8BB-E6B2-46B1-A7E9-4E71FC27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0400" y="1744515"/>
            <a:ext cx="1371600" cy="155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8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70s-80s: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39718-6FFC-4E13-9FBD-7E30E4C3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420481"/>
            <a:ext cx="5277287" cy="4572000"/>
          </a:xfrm>
        </p:spPr>
        <p:txBody>
          <a:bodyPr>
            <a:normAutofit/>
          </a:bodyPr>
          <a:lstStyle/>
          <a:p>
            <a:r>
              <a:rPr lang="en-US" sz="1800" dirty="0"/>
              <a:t>Defense Advanced Research Projects Agency (DARPA) funds research to support “interconnecting” big, expensive mainframes</a:t>
            </a:r>
          </a:p>
          <a:p>
            <a:r>
              <a:rPr lang="en-US" sz="1800" dirty="0"/>
              <a:t>Paul Baran (top) hired to build computer networks that would remain reliable even if central nodes were destroyed (in a nuclear war)</a:t>
            </a:r>
          </a:p>
          <a:p>
            <a:r>
              <a:rPr lang="en-US" sz="1800" dirty="0"/>
              <a:t>Vincent Cerf and Robert Kahn (middle) invent protocols like TCP/IP for routing information in a distributed network assuming unreliable nodes</a:t>
            </a:r>
          </a:p>
          <a:p>
            <a:r>
              <a:rPr lang="en-US" sz="1800" dirty="0"/>
              <a:t>Tim Berners Lee (bottom) builds on TCP/IP and develops HTML, URLs, web browsers, web servers</a:t>
            </a:r>
          </a:p>
        </p:txBody>
      </p:sp>
      <p:pic>
        <p:nvPicPr>
          <p:cNvPr id="9220" name="Picture 2" descr="baran internet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4416" y="254257"/>
            <a:ext cx="4572000" cy="29305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7" descr="646px-Vint_Cerf,_Bangalore_2007_3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17551" y="1719520"/>
            <a:ext cx="1371600" cy="1582615"/>
          </a:xfrm>
          <a:prstGeom prst="rect">
            <a:avLst/>
          </a:prstGeom>
        </p:spPr>
      </p:pic>
      <p:pic>
        <p:nvPicPr>
          <p:cNvPr id="9" name="Picture 8" descr="Kahn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0" y="3247675"/>
            <a:ext cx="1371600" cy="1745333"/>
          </a:xfrm>
          <a:prstGeom prst="rect">
            <a:avLst/>
          </a:prstGeom>
        </p:spPr>
      </p:pic>
      <p:pic>
        <p:nvPicPr>
          <p:cNvPr id="10" name="Picture 9" descr="Paul Bara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5020"/>
            <a:ext cx="1371600" cy="1714500"/>
          </a:xfrm>
          <a:prstGeom prst="rect">
            <a:avLst/>
          </a:prstGeom>
        </p:spPr>
      </p:pic>
      <p:pic>
        <p:nvPicPr>
          <p:cNvPr id="7" name="Picture 6" descr="tim_berners_lee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17551" y="4993008"/>
            <a:ext cx="1371600" cy="18515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9396D3-64B9-41FE-AB94-F873E016AC71}"/>
              </a:ext>
            </a:extLst>
          </p:cNvPr>
          <p:cNvGrpSpPr/>
          <p:nvPr/>
        </p:nvGrpSpPr>
        <p:grpSpPr>
          <a:xfrm>
            <a:off x="6095999" y="3188037"/>
            <a:ext cx="4572000" cy="3222743"/>
            <a:chOff x="5946157" y="2981728"/>
            <a:chExt cx="4830801" cy="3222743"/>
          </a:xfrm>
        </p:grpSpPr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46157" y="2981728"/>
              <a:ext cx="4790209" cy="318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9FF5320B-3596-4E52-BAC1-B73CBBE50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6749" y="5918764"/>
              <a:ext cx="4790209" cy="28570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b="1" dirty="0">
                  <a:latin typeface="Calibri" pitchFamily="34" charset="0"/>
                </a:rPr>
                <a:t>Donna Cox &amp; Robert Patterson, 1992</a:t>
              </a:r>
              <a:endParaRPr lang="en-US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37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7AE5728-DF0F-3F4C-9629-B0985BA2C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591" y="1435101"/>
            <a:ext cx="6272817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59592" y="4575903"/>
            <a:ext cx="6272816" cy="279400"/>
          </a:xfrm>
          <a:prstGeom prst="rect">
            <a:avLst/>
          </a:prstGeom>
          <a:solidFill>
            <a:schemeClr val="bg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4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80s-90s: Social capital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9998840" cy="4572000"/>
          </a:xfrm>
        </p:spPr>
        <p:txBody>
          <a:bodyPr/>
          <a:lstStyle/>
          <a:p>
            <a:r>
              <a:rPr lang="en-US" dirty="0"/>
              <a:t>Linton Freeman (top) integrates mathematical graph theory and sociological role theory to propose new definitions of centrality, including betweenness centrality</a:t>
            </a:r>
          </a:p>
          <a:p>
            <a:r>
              <a:rPr lang="en-US" dirty="0"/>
              <a:t>Barry Wellman (2</a:t>
            </a:r>
            <a:r>
              <a:rPr lang="en-US" baseline="30000" dirty="0"/>
              <a:t>nd</a:t>
            </a:r>
            <a:r>
              <a:rPr lang="en-US" dirty="0"/>
              <a:t>) organizes SNA community, studies role of networks in offline communities and in mid 1990s becomes interested in potential of “online communities”</a:t>
            </a:r>
          </a:p>
          <a:p>
            <a:r>
              <a:rPr lang="en-US" dirty="0"/>
              <a:t>Ron Burt (3</a:t>
            </a:r>
            <a:r>
              <a:rPr lang="en-US" baseline="30000" dirty="0"/>
              <a:t>rd</a:t>
            </a:r>
            <a:r>
              <a:rPr lang="en-US" dirty="0"/>
              <a:t>) uses Freeman’s betweenness centrality to argue that brokers between disconnected groups have more power than people with many connections</a:t>
            </a:r>
          </a:p>
          <a:p>
            <a:r>
              <a:rPr lang="en-US" dirty="0"/>
              <a:t>Robert Putnam (bottom) publishes </a:t>
            </a:r>
            <a:r>
              <a:rPr lang="en-US" i="1" dirty="0"/>
              <a:t>Bowling Alone</a:t>
            </a:r>
            <a:r>
              <a:rPr lang="en-US" dirty="0"/>
              <a:t> in 1995 arguing the degradation in American social and political life is a lack of meaningful social relations (“social capital”)</a:t>
            </a:r>
          </a:p>
        </p:txBody>
      </p:sp>
      <p:pic>
        <p:nvPicPr>
          <p:cNvPr id="37" name="Picture 36" descr="ronald bu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976" y="3066268"/>
            <a:ext cx="1371600" cy="1947671"/>
          </a:xfrm>
          <a:prstGeom prst="rect">
            <a:avLst/>
          </a:prstGeom>
        </p:spPr>
      </p:pic>
      <p:pic>
        <p:nvPicPr>
          <p:cNvPr id="39" name="Picture 38" descr="BarryWellma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1548581"/>
            <a:ext cx="1371600" cy="1517687"/>
          </a:xfrm>
          <a:prstGeom prst="rect">
            <a:avLst/>
          </a:prstGeom>
        </p:spPr>
      </p:pic>
      <p:pic>
        <p:nvPicPr>
          <p:cNvPr id="5124" name="Picture 4" descr="Image result for robert putnam">
            <a:extLst>
              <a:ext uri="{FF2B5EF4-FFF2-40B4-BE49-F238E27FC236}">
                <a16:creationId xmlns:a16="http://schemas.microsoft.com/office/drawing/2014/main" id="{7067A4D6-BEEF-426A-84ED-E42A67059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18976" y="5013939"/>
            <a:ext cx="1371600" cy="162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inton Freeman">
            <a:extLst>
              <a:ext uri="{FF2B5EF4-FFF2-40B4-BE49-F238E27FC236}">
                <a16:creationId xmlns:a16="http://schemas.microsoft.com/office/drawing/2014/main" id="{D4BEB920-7BFD-4EC5-9ECA-DD6A7029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0400" y="0"/>
            <a:ext cx="1371600" cy="154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671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90s-00s: Network science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068C06-0447-4E21-ABE1-4814596E1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420481"/>
            <a:ext cx="10001688" cy="4572000"/>
          </a:xfrm>
        </p:spPr>
        <p:txBody>
          <a:bodyPr/>
          <a:lstStyle/>
          <a:p>
            <a:r>
              <a:rPr lang="en-US" dirty="0"/>
              <a:t>Jon Kleinberg (top), a theoretical computer scientist, begins to analyze the structure of hyperlinks on WWW and develops HITS algorithm, which influences Google’s PageRank</a:t>
            </a:r>
          </a:p>
          <a:p>
            <a:r>
              <a:rPr lang="en-US" dirty="0"/>
              <a:t>Lazlo </a:t>
            </a:r>
            <a:r>
              <a:rPr lang="en-US" dirty="0" err="1"/>
              <a:t>Barabasi</a:t>
            </a:r>
            <a:r>
              <a:rPr lang="en-US" dirty="0"/>
              <a:t> (2</a:t>
            </a:r>
            <a:r>
              <a:rPr lang="en-US" baseline="30000" dirty="0"/>
              <a:t>nd</a:t>
            </a:r>
            <a:r>
              <a:rPr lang="en-US" dirty="0"/>
              <a:t>), a statistical physicist, develops the “preferential attachment” model to explain the extremely skewed connection patterns in vastly different datasets</a:t>
            </a:r>
          </a:p>
          <a:p>
            <a:r>
              <a:rPr lang="en-US" dirty="0"/>
              <a:t>Duncan Watts (3</a:t>
            </a:r>
            <a:r>
              <a:rPr lang="en-US" baseline="30000" dirty="0"/>
              <a:t>rd</a:t>
            </a:r>
            <a:r>
              <a:rPr lang="en-US" dirty="0"/>
              <a:t>), a applied physicist, develops a “small world model” with advisor </a:t>
            </a:r>
            <a:r>
              <a:rPr lang="en-US" dirty="0" err="1"/>
              <a:t>Strogatz</a:t>
            </a:r>
            <a:r>
              <a:rPr lang="en-US" dirty="0"/>
              <a:t> that explains how a few long-distance ties can create Milgram’s small worlds</a:t>
            </a:r>
          </a:p>
          <a:p>
            <a:r>
              <a:rPr lang="en-US" dirty="0"/>
              <a:t>Mark Newman (bottom), a statistical physicist, develops efficient statistical methods for finding community structure, assortative degree mixing, and modeling connectivity</a:t>
            </a:r>
          </a:p>
          <a:p>
            <a:endParaRPr lang="en-US" dirty="0"/>
          </a:p>
        </p:txBody>
      </p:sp>
      <p:pic>
        <p:nvPicPr>
          <p:cNvPr id="5" name="Picture 4" descr="Barabasi-250px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0" y="1653077"/>
            <a:ext cx="1371600" cy="1920240"/>
          </a:xfrm>
          <a:prstGeom prst="rect">
            <a:avLst/>
          </a:prstGeom>
        </p:spPr>
      </p:pic>
      <p:pic>
        <p:nvPicPr>
          <p:cNvPr id="6" name="Picture 5" descr="dwatts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00" y="3573317"/>
            <a:ext cx="1371600" cy="1453896"/>
          </a:xfrm>
          <a:prstGeom prst="rect">
            <a:avLst/>
          </a:prstGeom>
        </p:spPr>
      </p:pic>
      <p:pic>
        <p:nvPicPr>
          <p:cNvPr id="7" name="Picture 6" descr="NewmanMark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0400" y="5027213"/>
            <a:ext cx="1371600" cy="1830787"/>
          </a:xfrm>
          <a:prstGeom prst="rect">
            <a:avLst/>
          </a:prstGeom>
        </p:spPr>
      </p:pic>
      <p:pic>
        <p:nvPicPr>
          <p:cNvPr id="8194" name="Picture 2" descr="Jon Kleinberg">
            <a:extLst>
              <a:ext uri="{FF2B5EF4-FFF2-40B4-BE49-F238E27FC236}">
                <a16:creationId xmlns:a16="http://schemas.microsoft.com/office/drawing/2014/main" id="{BA9C0F44-EE24-435F-BCC3-830B7E47B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20400" y="0"/>
            <a:ext cx="1371600" cy="165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7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00s-10s: Computational social science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068C06-0447-4E21-ABE1-4814596E1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420481"/>
            <a:ext cx="10001688" cy="4572000"/>
          </a:xfrm>
        </p:spPr>
        <p:txBody>
          <a:bodyPr/>
          <a:lstStyle/>
          <a:p>
            <a:r>
              <a:rPr lang="en-US" dirty="0"/>
              <a:t>Joe </a:t>
            </a:r>
            <a:r>
              <a:rPr lang="en-US" dirty="0" err="1"/>
              <a:t>Konstan</a:t>
            </a:r>
            <a:r>
              <a:rPr lang="en-US" dirty="0"/>
              <a:t> &amp; John </a:t>
            </a:r>
            <a:r>
              <a:rPr lang="en-US" dirty="0" err="1"/>
              <a:t>Riedl</a:t>
            </a:r>
            <a:r>
              <a:rPr lang="en-US" dirty="0"/>
              <a:t> (top) developed “recommender systems” from user-movie networks that now power algorithms behind Netflix, Amazon, Facebook, </a:t>
            </a:r>
            <a:r>
              <a:rPr lang="en-US" i="1" dirty="0"/>
              <a:t>etc</a:t>
            </a:r>
            <a:r>
              <a:rPr lang="en-US" dirty="0"/>
              <a:t>.</a:t>
            </a:r>
          </a:p>
          <a:p>
            <a:r>
              <a:rPr lang="en-US" dirty="0"/>
              <a:t>Alex </a:t>
            </a:r>
            <a:r>
              <a:rPr lang="en-US" dirty="0" err="1"/>
              <a:t>Vespignani</a:t>
            </a:r>
            <a:r>
              <a:rPr lang="en-US" dirty="0"/>
              <a:t> (2</a:t>
            </a:r>
            <a:r>
              <a:rPr lang="en-US" baseline="30000" dirty="0"/>
              <a:t>nd</a:t>
            </a:r>
            <a:r>
              <a:rPr lang="en-US" dirty="0"/>
              <a:t>) developed models of dynamic networks with applications for predicting and controlling epidemic processes (diseases, memes, </a:t>
            </a:r>
            <a:r>
              <a:rPr lang="en-US" i="1" dirty="0"/>
              <a:t>etc</a:t>
            </a:r>
            <a:r>
              <a:rPr lang="en-US" dirty="0"/>
              <a:t>.)</a:t>
            </a:r>
          </a:p>
          <a:p>
            <a:r>
              <a:rPr lang="en-US" dirty="0"/>
              <a:t>David </a:t>
            </a:r>
            <a:r>
              <a:rPr lang="en-US" dirty="0" err="1"/>
              <a:t>Lazer</a:t>
            </a:r>
            <a:r>
              <a:rPr lang="en-US" dirty="0"/>
              <a:t> (3</a:t>
            </a:r>
            <a:r>
              <a:rPr lang="en-US" baseline="30000" dirty="0"/>
              <a:t>rd</a:t>
            </a:r>
            <a:r>
              <a:rPr lang="en-US" dirty="0"/>
              <a:t>) proposed in 2009 that large digital data can enable new forms of social science not reliant on surveys, ethnography, interviews, simulations, lab experiments</a:t>
            </a:r>
          </a:p>
          <a:p>
            <a:r>
              <a:rPr lang="en-US" dirty="0"/>
              <a:t>Matt Salganik (bottom), a Watts student, did first large-scale online social experiments showing how popularity dynamics can be biased and manipulated</a:t>
            </a:r>
          </a:p>
        </p:txBody>
      </p:sp>
      <p:pic>
        <p:nvPicPr>
          <p:cNvPr id="9218" name="Picture 2" descr="Image result for david lazer">
            <a:extLst>
              <a:ext uri="{FF2B5EF4-FFF2-40B4-BE49-F238E27FC236}">
                <a16:creationId xmlns:a16="http://schemas.microsoft.com/office/drawing/2014/main" id="{FCCD9A6F-58A3-4408-A4E4-9C940F6D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0400" y="3113457"/>
            <a:ext cx="1371600" cy="1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matt salganik">
            <a:extLst>
              <a:ext uri="{FF2B5EF4-FFF2-40B4-BE49-F238E27FC236}">
                <a16:creationId xmlns:a16="http://schemas.microsoft.com/office/drawing/2014/main" id="{AE71B3A6-6D4A-448B-99E8-A1B4A77D4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0400" y="4842866"/>
            <a:ext cx="1371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alex vespignani">
            <a:extLst>
              <a:ext uri="{FF2B5EF4-FFF2-40B4-BE49-F238E27FC236}">
                <a16:creationId xmlns:a16="http://schemas.microsoft.com/office/drawing/2014/main" id="{4DA8C125-C8A4-4B53-B295-F130DC675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08293" y="1617943"/>
            <a:ext cx="1371600" cy="149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File:John Riedl 2004 Chipmark Photoshoot mcassano.jpg">
            <a:extLst>
              <a:ext uri="{FF2B5EF4-FFF2-40B4-BE49-F238E27FC236}">
                <a16:creationId xmlns:a16="http://schemas.microsoft.com/office/drawing/2014/main" id="{B8E3D6EF-6ECF-42A9-844A-DE5D63063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20400" y="14533"/>
            <a:ext cx="1371600" cy="16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">
            <a:extLst>
              <a:ext uri="{FF2B5EF4-FFF2-40B4-BE49-F238E27FC236}">
                <a16:creationId xmlns:a16="http://schemas.microsoft.com/office/drawing/2014/main" id="{7550194F-5DA1-432D-84EF-06A2D66C1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42747" y="14533"/>
            <a:ext cx="1371600" cy="160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611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7F6E-E8FA-468E-8064-C9B6C21B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0"/>
            <a:ext cx="10930486" cy="970450"/>
          </a:xfrm>
        </p:spPr>
        <p:txBody>
          <a:bodyPr/>
          <a:lstStyle/>
          <a:p>
            <a:r>
              <a:rPr lang="en-US" dirty="0"/>
              <a:t>History of Network Science is note white &amp; male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F94D3-A80E-43A0-BCAF-CDC7516A0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Beth Wellman </a:t>
            </a:r>
            <a:r>
              <a:rPr lang="en-US" dirty="0"/>
              <a:t>(1926), </a:t>
            </a:r>
            <a:r>
              <a:rPr lang="en-US" b="1" dirty="0"/>
              <a:t>Helen </a:t>
            </a:r>
            <a:r>
              <a:rPr lang="en-US" b="1" dirty="0" err="1"/>
              <a:t>Bott</a:t>
            </a:r>
            <a:r>
              <a:rPr lang="en-US" b="1" dirty="0"/>
              <a:t> </a:t>
            </a:r>
            <a:r>
              <a:rPr lang="en-US" dirty="0"/>
              <a:t>(1928), </a:t>
            </a:r>
            <a:r>
              <a:rPr lang="en-US" b="1" dirty="0"/>
              <a:t>Elizabeth Hagman</a:t>
            </a:r>
            <a:r>
              <a:rPr lang="en-US" dirty="0"/>
              <a:t> (1933) pioneered network data collection by examining relationships among children. They combined interview and observational data, developed matrix notation for relationships, and measured biases in self-reported data</a:t>
            </a:r>
          </a:p>
          <a:p>
            <a:r>
              <a:rPr lang="en-US" b="1" dirty="0"/>
              <a:t>Helen Hall Jennings </a:t>
            </a:r>
            <a:r>
              <a:rPr lang="en-US" dirty="0"/>
              <a:t>(1934), a psychology PhD student at Columbia specializing in statistics, almost certainly drove most of the methods and data collection of Moreno’s “sociograms” but was only partially credited by Moreno until 1980s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u="sng" dirty="0">
                <a:sym typeface="Wingdings" panose="05000000000000000000" pitchFamily="2" charset="2"/>
              </a:rPr>
              <a:t>mother and founder of SNA</a:t>
            </a:r>
          </a:p>
          <a:p>
            <a:r>
              <a:rPr lang="en-US" b="1" dirty="0">
                <a:sym typeface="Wingdings" panose="05000000000000000000" pitchFamily="2" charset="2"/>
              </a:rPr>
              <a:t>Allison and Elizabeth Davis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ym typeface="Wingdings" panose="05000000000000000000" pitchFamily="2" charset="2"/>
              </a:rPr>
              <a:t>St. Clair Drake</a:t>
            </a:r>
            <a:r>
              <a:rPr lang="en-US" dirty="0">
                <a:sym typeface="Wingdings" panose="05000000000000000000" pitchFamily="2" charset="2"/>
              </a:rPr>
              <a:t> analyzed relational data in their African American communities in the 1940s, their Southern Women network dataset is a classic on stratification</a:t>
            </a:r>
          </a:p>
          <a:p>
            <a:r>
              <a:rPr lang="en-US" b="1" dirty="0">
                <a:sym typeface="Wingdings" panose="05000000000000000000" pitchFamily="2" charset="2"/>
              </a:rPr>
              <a:t>Elizabeth </a:t>
            </a:r>
            <a:r>
              <a:rPr lang="en-US" b="1" dirty="0" err="1">
                <a:sym typeface="Wingdings" panose="05000000000000000000" pitchFamily="2" charset="2"/>
              </a:rPr>
              <a:t>Bott</a:t>
            </a:r>
            <a:r>
              <a:rPr lang="en-US" dirty="0">
                <a:sym typeface="Wingdings" panose="05000000000000000000" pitchFamily="2" charset="2"/>
              </a:rPr>
              <a:t> analyzed how family roles structured urban families’ social networks in 1950s</a:t>
            </a:r>
          </a:p>
          <a:p>
            <a:r>
              <a:rPr lang="en-US" b="1" dirty="0">
                <a:sym typeface="Wingdings" panose="05000000000000000000" pitchFamily="2" charset="2"/>
              </a:rPr>
              <a:t>Kathleen Carley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Bonnie Erickson</a:t>
            </a:r>
            <a:r>
              <a:rPr lang="en-US" dirty="0">
                <a:sym typeface="Wingdings" panose="05000000000000000000" pitchFamily="2" charset="2"/>
              </a:rPr>
              <a:t>, and </a:t>
            </a:r>
            <a:r>
              <a:rPr lang="en-US" b="1" dirty="0">
                <a:sym typeface="Wingdings" panose="05000000000000000000" pitchFamily="2" charset="2"/>
              </a:rPr>
              <a:t>Karen Cook</a:t>
            </a:r>
            <a:r>
              <a:rPr lang="en-US" dirty="0">
                <a:sym typeface="Wingdings" panose="05000000000000000000" pitchFamily="2" charset="2"/>
              </a:rPr>
              <a:t> emerged in 1980s applying networks to study textual data, deviance, and exchange/trust (respectively)</a:t>
            </a:r>
          </a:p>
          <a:p>
            <a:r>
              <a:rPr lang="en-US" b="1" dirty="0" err="1">
                <a:sym typeface="Wingdings" panose="05000000000000000000" pitchFamily="2" charset="2"/>
              </a:rPr>
              <a:t>Reka</a:t>
            </a:r>
            <a:r>
              <a:rPr lang="en-US" b="1" dirty="0">
                <a:sym typeface="Wingdings" panose="05000000000000000000" pitchFamily="2" charset="2"/>
              </a:rPr>
              <a:t> Albert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Michelle Girvan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Lada Adamic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 err="1">
                <a:sym typeface="Wingdings" panose="05000000000000000000" pitchFamily="2" charset="2"/>
              </a:rPr>
              <a:t>Ginestra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Bianconi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Jennifer Neville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Leman </a:t>
            </a:r>
            <a:r>
              <a:rPr lang="en-US" b="1" dirty="0" err="1">
                <a:sym typeface="Wingdings" panose="05000000000000000000" pitchFamily="2" charset="2"/>
              </a:rPr>
              <a:t>Akoglu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Kristina </a:t>
            </a:r>
            <a:r>
              <a:rPr lang="en-US" b="1" dirty="0" err="1">
                <a:sym typeface="Wingdings" panose="05000000000000000000" pitchFamily="2" charset="2"/>
              </a:rPr>
              <a:t>Lerman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Karrie Karahalios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Marta Gonzalez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Sandra Gonzalez-</a:t>
            </a:r>
            <a:r>
              <a:rPr lang="en-US" b="1" dirty="0" err="1">
                <a:sym typeface="Wingdings" panose="05000000000000000000" pitchFamily="2" charset="2"/>
              </a:rPr>
              <a:t>Bailon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 err="1">
                <a:sym typeface="Wingdings" panose="05000000000000000000" pitchFamily="2" charset="2"/>
              </a:rPr>
              <a:t>Meeyoung</a:t>
            </a:r>
            <a:r>
              <a:rPr lang="en-US" b="1" dirty="0">
                <a:sym typeface="Wingdings" panose="05000000000000000000" pitchFamily="2" charset="2"/>
              </a:rPr>
              <a:t> Cha </a:t>
            </a:r>
            <a:r>
              <a:rPr lang="en-US" dirty="0">
                <a:sym typeface="Wingdings" panose="05000000000000000000" pitchFamily="2" charset="2"/>
              </a:rPr>
              <a:t>received PhDs in 90s-00s and are examples of influential senior network science researchers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EC2AF-4921-4EE5-A0B6-90E64C8D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415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BED8-41B0-CD49-9337-B713A0A5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0C79-B2B6-CB4B-AD57-866E40F56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open “Class 30 Notebook”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944C0-0074-B046-82DB-072232862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47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B35D-3B1B-474B-8212-432F37DE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29C00-1273-1842-A012-7D42D9E82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31 on Wednesday</a:t>
            </a:r>
          </a:p>
          <a:p>
            <a:pPr lvl="1"/>
            <a:r>
              <a:rPr lang="en-US" dirty="0"/>
              <a:t>Relational data formats and data analysis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r>
              <a:rPr lang="en-US" dirty="0"/>
              <a:t>Class 32 on Friday:</a:t>
            </a:r>
          </a:p>
          <a:p>
            <a:pPr lvl="1"/>
            <a:r>
              <a:rPr lang="en-US" dirty="0"/>
              <a:t>Exercises and weekly quiz</a:t>
            </a:r>
          </a:p>
          <a:p>
            <a:pPr lvl="1"/>
            <a:endParaRPr lang="en-US" dirty="0"/>
          </a:p>
          <a:p>
            <a:r>
              <a:rPr lang="en-US" dirty="0"/>
              <a:t>Week 13: Graphs II</a:t>
            </a:r>
          </a:p>
          <a:p>
            <a:endParaRPr lang="en-US" dirty="0"/>
          </a:p>
          <a:p>
            <a:r>
              <a:rPr lang="en-US" dirty="0"/>
              <a:t>Week 12: Graphs/Networks</a:t>
            </a:r>
          </a:p>
          <a:p>
            <a:pPr lvl="1"/>
            <a:r>
              <a:rPr lang="en-US" dirty="0"/>
              <a:t>Lab Assignment 08 assigned Friday, April 6 and due Monday, April 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DDC3F-E2E8-6542-8F47-0AE1C781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Assignment 07 for Tables III &amp; IV module due by 11:59pm on </a:t>
            </a:r>
            <a:r>
              <a:rPr lang="en-US" b="1" u="sng" dirty="0"/>
              <a:t>Monday, April 9</a:t>
            </a:r>
          </a:p>
          <a:p>
            <a:r>
              <a:rPr lang="en-US" dirty="0"/>
              <a:t>Lab sections this afternoon: Revisit Lab Assignment 07 questions</a:t>
            </a:r>
          </a:p>
          <a:p>
            <a:r>
              <a:rPr lang="en-US" dirty="0"/>
              <a:t>Reading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network</a:t>
            </a:r>
            <a:r>
              <a:rPr lang="en-US" dirty="0"/>
              <a:t> tutorial and </a:t>
            </a:r>
            <a:r>
              <a:rPr lang="en-US" dirty="0" err="1"/>
              <a:t>Borgatti</a:t>
            </a:r>
            <a:r>
              <a:rPr lang="en-US" dirty="0"/>
              <a:t>, et al. (2009) “Network Analysis in the Social Sciences”</a:t>
            </a:r>
          </a:p>
          <a:p>
            <a:r>
              <a:rPr lang="en-US" dirty="0"/>
              <a:t>Lectures</a:t>
            </a:r>
          </a:p>
          <a:p>
            <a:pPr lvl="1"/>
            <a:r>
              <a:rPr lang="en-US" b="1" dirty="0"/>
              <a:t>Monday</a:t>
            </a:r>
            <a:r>
              <a:rPr lang="en-US" dirty="0"/>
              <a:t> – Grades, fundamentals of network analysis</a:t>
            </a:r>
          </a:p>
          <a:p>
            <a:pPr lvl="1"/>
            <a:r>
              <a:rPr lang="en-US" b="1" dirty="0"/>
              <a:t>Wednesday</a:t>
            </a:r>
            <a:r>
              <a:rPr lang="en-US" dirty="0"/>
              <a:t> – Analyzing network data</a:t>
            </a:r>
          </a:p>
          <a:p>
            <a:pPr lvl="1"/>
            <a:r>
              <a:rPr lang="en-US" b="1" dirty="0"/>
              <a:t>Friday</a:t>
            </a:r>
            <a:r>
              <a:rPr lang="en-US" dirty="0"/>
              <a:t> – Debug challenge + weekly 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0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37366-D13F-4CDA-BB63-7B7310A6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51071-006F-4178-828F-5283A546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Grades for quizzes and lab assignments are up on Canvas</a:t>
            </a:r>
          </a:p>
          <a:p>
            <a:pPr lvl="1"/>
            <a:r>
              <a:rPr lang="en-US" dirty="0"/>
              <a:t>Bottom 3 Friday Quizzes dropped</a:t>
            </a:r>
          </a:p>
          <a:p>
            <a:r>
              <a:rPr lang="en-US" dirty="0"/>
              <a:t>Weights</a:t>
            </a:r>
          </a:p>
          <a:p>
            <a:pPr lvl="1"/>
            <a:r>
              <a:rPr lang="en-US" dirty="0"/>
              <a:t>45% weight on Lab Assignments</a:t>
            </a:r>
          </a:p>
          <a:p>
            <a:pPr lvl="1"/>
            <a:r>
              <a:rPr lang="en-US" dirty="0"/>
              <a:t>40% on Weekly Quizzes</a:t>
            </a:r>
          </a:p>
          <a:p>
            <a:pPr lvl="1"/>
            <a:r>
              <a:rPr lang="en-US" dirty="0"/>
              <a:t>15% participation </a:t>
            </a:r>
            <a:r>
              <a:rPr lang="en-US" dirty="0">
                <a:sym typeface="Wingdings" panose="05000000000000000000" pitchFamily="2" charset="2"/>
              </a:rPr>
              <a:t> Lecture, Lab, Office Hours, </a:t>
            </a:r>
            <a:r>
              <a:rPr lang="en-US" i="1" dirty="0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  <a:p>
            <a:r>
              <a:rPr lang="en-US" dirty="0"/>
              <a:t>Remaining assignments</a:t>
            </a:r>
          </a:p>
          <a:p>
            <a:pPr lvl="1"/>
            <a:r>
              <a:rPr lang="en-US" dirty="0"/>
              <a:t>5 Weekly Quizzes</a:t>
            </a:r>
          </a:p>
          <a:p>
            <a:pPr lvl="1"/>
            <a:r>
              <a:rPr lang="en-US" dirty="0"/>
              <a:t>4 Lab Assignments (Tables III &amp; IV: 07; Graphs: 08; Maps: 09; Interviewing: 10)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51CFF-0361-4E92-93B0-0FB49B80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9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4423-0173-4E7E-A0A0-4B476F15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B83F0-2949-4A98-ACB4-0F7E4C070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529336"/>
            <a:ext cx="10554574" cy="4572000"/>
          </a:xfrm>
        </p:spPr>
        <p:txBody>
          <a:bodyPr>
            <a:noAutofit/>
          </a:bodyPr>
          <a:lstStyle/>
          <a:p>
            <a:r>
              <a:rPr lang="en-US" dirty="0"/>
              <a:t>“On my honor, I have neither given nor received unauthorized assistance”</a:t>
            </a:r>
          </a:p>
          <a:p>
            <a:pPr lvl="1"/>
            <a:r>
              <a:rPr lang="en-US" dirty="0"/>
              <a:t>Authorized assistance: citing author/URL, listing collaborators, </a:t>
            </a:r>
            <a:r>
              <a:rPr lang="en-US" i="1" dirty="0"/>
              <a:t>etc</a:t>
            </a:r>
            <a:r>
              <a:rPr lang="en-US" dirty="0"/>
              <a:t>. in a comment/markdown</a:t>
            </a:r>
          </a:p>
          <a:p>
            <a:pPr lvl="1"/>
            <a:r>
              <a:rPr lang="en-US" dirty="0"/>
              <a:t>Recall Problem 0 in Assignment 02 as well as listing names of collaborators from debug challenge form</a:t>
            </a:r>
          </a:p>
          <a:p>
            <a:r>
              <a:rPr lang="en-US" dirty="0"/>
              <a:t>Multiple instances of code re-use without attribution</a:t>
            </a:r>
          </a:p>
          <a:p>
            <a:pPr lvl="1"/>
            <a:r>
              <a:rPr lang="en-US" dirty="0"/>
              <a:t>Using advanced methods we haven’t discussed in class</a:t>
            </a:r>
          </a:p>
          <a:p>
            <a:pPr lvl="1"/>
            <a:r>
              <a:rPr lang="en-US" dirty="0"/>
              <a:t>Identical code blocks, renaming variables in identical code, minor refactoring of code</a:t>
            </a:r>
          </a:p>
          <a:p>
            <a:r>
              <a:rPr lang="en-US" dirty="0"/>
              <a:t>Syllabus: “Students should be prepared to explain their implementation in a code review”</a:t>
            </a:r>
          </a:p>
          <a:p>
            <a:pPr lvl="1"/>
            <a:r>
              <a:rPr lang="en-US" dirty="0"/>
              <a:t>Don’t submit code unless you’re prepared to explain it or re-implement it in a 1-on-1 meeting /w me</a:t>
            </a:r>
          </a:p>
          <a:p>
            <a:r>
              <a:rPr lang="en-US" dirty="0"/>
              <a:t>Three strikes policy </a:t>
            </a:r>
            <a:r>
              <a:rPr lang="en-US" dirty="0">
                <a:sym typeface="Wingdings" panose="05000000000000000000" pitchFamily="2" charset="2"/>
              </a:rPr>
              <a:t> alternative is reporting directly to OSCCR for them to adjudicate</a:t>
            </a:r>
            <a:endParaRPr lang="en-US" dirty="0"/>
          </a:p>
          <a:p>
            <a:pPr lvl="1"/>
            <a:r>
              <a:rPr lang="en-US" u="sng" dirty="0"/>
              <a:t>First strike</a:t>
            </a:r>
            <a:r>
              <a:rPr lang="en-US" dirty="0"/>
              <a:t>: assignment grade halved</a:t>
            </a:r>
          </a:p>
          <a:p>
            <a:pPr lvl="1"/>
            <a:r>
              <a:rPr lang="en-US" u="sng" dirty="0"/>
              <a:t>Second strike</a:t>
            </a:r>
            <a:r>
              <a:rPr lang="en-US" dirty="0"/>
              <a:t>: assignment grade zeroed</a:t>
            </a:r>
          </a:p>
          <a:p>
            <a:pPr lvl="1"/>
            <a:r>
              <a:rPr lang="en-US" u="sng" dirty="0"/>
              <a:t>Third strike</a:t>
            </a:r>
            <a:r>
              <a:rPr lang="en-US" dirty="0"/>
              <a:t>: class grade is F, all three cases reported to OSCCR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4C8AA-BD5B-4F78-8D7A-CC7E30CF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80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7D37-6704-41AA-BE9B-1AE3D5D1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– Dyads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F8851-D2F7-4425-A30A-970C20ED4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8229600" cy="3638763"/>
          </a:xfrm>
        </p:spPr>
        <p:txBody>
          <a:bodyPr>
            <a:normAutofit/>
          </a:bodyPr>
          <a:lstStyle/>
          <a:p>
            <a:r>
              <a:rPr lang="en-US" sz="1800" dirty="0"/>
              <a:t>Social behavior does not occur in isolation, we live in web of interactions, relationships, affiliations, flows, and similarities</a:t>
            </a:r>
          </a:p>
          <a:p>
            <a:r>
              <a:rPr lang="en-US" sz="1800" dirty="0"/>
              <a:t>The </a:t>
            </a:r>
            <a:r>
              <a:rPr lang="en-US" sz="1800" i="1" dirty="0"/>
              <a:t>dyad</a:t>
            </a:r>
            <a:r>
              <a:rPr lang="en-US" sz="1800" dirty="0"/>
              <a:t> is the fundamental unit of analysis</a:t>
            </a:r>
          </a:p>
          <a:p>
            <a:r>
              <a:rPr lang="en-US" sz="1800" dirty="0"/>
              <a:t>A dyad contains two </a:t>
            </a:r>
            <a:r>
              <a:rPr lang="en-US" sz="1800" i="1" dirty="0"/>
              <a:t>nodes</a:t>
            </a:r>
            <a:r>
              <a:rPr lang="en-US" sz="1800" dirty="0"/>
              <a:t> (also </a:t>
            </a:r>
            <a:r>
              <a:rPr lang="en-US" sz="1800" i="1" dirty="0"/>
              <a:t>vertex</a:t>
            </a:r>
            <a:r>
              <a:rPr lang="en-US" sz="1800" dirty="0"/>
              <a:t>) and an </a:t>
            </a:r>
            <a:r>
              <a:rPr lang="en-US" sz="1800" i="1" dirty="0"/>
              <a:t>edge (</a:t>
            </a:r>
            <a:r>
              <a:rPr lang="en-US" sz="1800" dirty="0"/>
              <a:t>also </a:t>
            </a:r>
            <a:r>
              <a:rPr lang="en-US" sz="1800" i="1" dirty="0"/>
              <a:t>link</a:t>
            </a:r>
            <a:r>
              <a:rPr lang="en-US" sz="1800" dirty="0"/>
              <a:t>) connecting them</a:t>
            </a:r>
            <a:endParaRPr lang="en-US" sz="1800" i="1" dirty="0"/>
          </a:p>
          <a:p>
            <a:pPr lvl="1"/>
            <a:r>
              <a:rPr lang="en-US" sz="1600" dirty="0"/>
              <a:t>Nodes: {A, B}</a:t>
            </a:r>
          </a:p>
          <a:p>
            <a:pPr lvl="1"/>
            <a:r>
              <a:rPr lang="en-US" sz="1600" dirty="0"/>
              <a:t>Edge: {(A,B)}</a:t>
            </a:r>
          </a:p>
          <a:p>
            <a:r>
              <a:rPr lang="en-US" sz="1800" dirty="0"/>
              <a:t>It’s often easier to represent these relationships visually</a:t>
            </a:r>
          </a:p>
          <a:p>
            <a:pPr lvl="1"/>
            <a:r>
              <a:rPr lang="en-US" sz="1600" dirty="0"/>
              <a:t>Nodes are shapes (circles here)</a:t>
            </a:r>
          </a:p>
          <a:p>
            <a:pPr lvl="1"/>
            <a:r>
              <a:rPr lang="en-US" sz="1600" dirty="0"/>
              <a:t>Edges are lines (arrows here)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81819-5DDE-4CB0-ACD4-CABFB4B7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648FE9-4F35-4051-B664-7B28373297B1}"/>
              </a:ext>
            </a:extLst>
          </p:cNvPr>
          <p:cNvGrpSpPr/>
          <p:nvPr/>
        </p:nvGrpSpPr>
        <p:grpSpPr>
          <a:xfrm>
            <a:off x="9990394" y="2661067"/>
            <a:ext cx="914400" cy="2761202"/>
            <a:chOff x="8849531" y="2514600"/>
            <a:chExt cx="914400" cy="276120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B0A1DE-CD9E-4949-B82E-F8AE0BBBF809}"/>
                </a:ext>
              </a:extLst>
            </p:cNvPr>
            <p:cNvSpPr/>
            <p:nvPr/>
          </p:nvSpPr>
          <p:spPr>
            <a:xfrm>
              <a:off x="8849531" y="436140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9310BF4-1401-411C-B1B8-B5F657DDADED}"/>
                </a:ext>
              </a:extLst>
            </p:cNvPr>
            <p:cNvSpPr/>
            <p:nvPr/>
          </p:nvSpPr>
          <p:spPr>
            <a:xfrm>
              <a:off x="8849531" y="2514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A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C3CE2D-9339-42CA-A0D6-F021677035EB}"/>
                </a:ext>
              </a:extLst>
            </p:cNvPr>
            <p:cNvCxnSpPr>
              <a:cxnSpLocks/>
              <a:stCxn id="10" idx="4"/>
              <a:endCxn id="9" idx="0"/>
            </p:cNvCxnSpPr>
            <p:nvPr/>
          </p:nvCxnSpPr>
          <p:spPr>
            <a:xfrm>
              <a:off x="9306731" y="3429000"/>
              <a:ext cx="0" cy="932402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107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8C656D-8F7D-4A12-A58F-2DEABB78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– What is a relationship?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1A5EB8-7781-4F8D-8A75-98FEAE818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Actors (nodes, vertices)</a:t>
            </a:r>
          </a:p>
          <a:p>
            <a:pPr lvl="1"/>
            <a:r>
              <a:rPr lang="en-US" sz="2000" dirty="0"/>
              <a:t>People, groups, organizations, communities, nation-states</a:t>
            </a:r>
          </a:p>
          <a:p>
            <a:r>
              <a:rPr lang="en-US" sz="2400" dirty="0"/>
              <a:t>Relations (links, ties, edges)</a:t>
            </a:r>
          </a:p>
          <a:p>
            <a:pPr lvl="1"/>
            <a:r>
              <a:rPr lang="en-US" sz="2000" dirty="0"/>
              <a:t>Evaluations of one person by another (friendship, liking, ...)</a:t>
            </a:r>
          </a:p>
          <a:p>
            <a:pPr lvl="1"/>
            <a:r>
              <a:rPr lang="en-US" sz="2000" dirty="0"/>
              <a:t>Transfers of material resources (lending, donations, ...)</a:t>
            </a:r>
          </a:p>
          <a:p>
            <a:pPr lvl="1"/>
            <a:r>
              <a:rPr lang="en-US" sz="2000" dirty="0"/>
              <a:t>Association or affiliation (membership, attendance, …)</a:t>
            </a:r>
          </a:p>
          <a:p>
            <a:pPr lvl="1"/>
            <a:r>
              <a:rPr lang="en-US" sz="2000" dirty="0"/>
              <a:t>Behavioral interaction (communication, intercourse, …)</a:t>
            </a:r>
          </a:p>
          <a:p>
            <a:pPr lvl="1"/>
            <a:r>
              <a:rPr lang="en-US" sz="2000" dirty="0"/>
              <a:t>Movement between places or statuses (migration, commuting, …)</a:t>
            </a:r>
          </a:p>
          <a:p>
            <a:pPr lvl="1"/>
            <a:r>
              <a:rPr lang="en-US" sz="2000" dirty="0"/>
              <a:t>Physical connections (roads, routers, …)</a:t>
            </a:r>
          </a:p>
          <a:p>
            <a:pPr lvl="1"/>
            <a:r>
              <a:rPr lang="en-US" sz="2000" dirty="0"/>
              <a:t>Formal relations (authority, supply chain, …)</a:t>
            </a:r>
          </a:p>
          <a:p>
            <a:pPr lvl="1"/>
            <a:r>
              <a:rPr lang="en-US" sz="2000" dirty="0"/>
              <a:t>Biological relations (kinship, descent, …)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8F7D3-A0D4-49DF-99AD-B2BC85A3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9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7D37-6704-41AA-BE9B-1AE3D5D1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081"/>
            <a:ext cx="10930486" cy="970450"/>
          </a:xfrm>
        </p:spPr>
        <p:txBody>
          <a:bodyPr/>
          <a:lstStyle/>
          <a:p>
            <a:r>
              <a:rPr lang="en-US" dirty="0"/>
              <a:t>Fundamentals – Networks as collection of dyads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2F8851-D2F7-4425-A30A-970C20ED4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1" y="2222287"/>
            <a:ext cx="8229600" cy="3638763"/>
          </a:xfrm>
        </p:spPr>
        <p:txBody>
          <a:bodyPr>
            <a:noAutofit/>
          </a:bodyPr>
          <a:lstStyle/>
          <a:p>
            <a:r>
              <a:rPr lang="en-US" sz="1800" dirty="0"/>
              <a:t>A </a:t>
            </a:r>
            <a:r>
              <a:rPr lang="en-US" sz="1800" i="1" dirty="0"/>
              <a:t>network</a:t>
            </a:r>
            <a:r>
              <a:rPr lang="en-US" sz="1800" dirty="0"/>
              <a:t> (also </a:t>
            </a:r>
            <a:r>
              <a:rPr lang="en-US" sz="1800" i="1" dirty="0"/>
              <a:t>graph</a:t>
            </a:r>
            <a:r>
              <a:rPr lang="en-US" sz="1800" dirty="0"/>
              <a:t>) is a set of nodes and the links connecting them</a:t>
            </a:r>
          </a:p>
          <a:p>
            <a:endParaRPr lang="en-US" sz="1800" i="1" dirty="0"/>
          </a:p>
          <a:p>
            <a:r>
              <a:rPr lang="en-US" sz="1800" i="1" dirty="0"/>
              <a:t>Social network analysis </a:t>
            </a:r>
            <a:r>
              <a:rPr lang="en-US" sz="1800" dirty="0"/>
              <a:t>(now </a:t>
            </a:r>
            <a:r>
              <a:rPr lang="en-US" sz="1800" i="1" dirty="0"/>
              <a:t>network science</a:t>
            </a:r>
            <a:r>
              <a:rPr lang="en-US" sz="1800" dirty="0"/>
              <a:t>) provides a set of theories and methods for understanding the structure and dynamics of relationships</a:t>
            </a:r>
          </a:p>
          <a:p>
            <a:endParaRPr lang="en-US" sz="1800" dirty="0"/>
          </a:p>
          <a:p>
            <a:r>
              <a:rPr lang="en-US" sz="1800" dirty="0"/>
              <a:t>A dyad contains two </a:t>
            </a:r>
            <a:r>
              <a:rPr lang="en-US" sz="1800" i="1" dirty="0"/>
              <a:t>nodes</a:t>
            </a:r>
            <a:r>
              <a:rPr lang="en-US" sz="1800" dirty="0"/>
              <a:t> (also </a:t>
            </a:r>
            <a:r>
              <a:rPr lang="en-US" sz="1800" i="1" dirty="0"/>
              <a:t>vertex</a:t>
            </a:r>
            <a:r>
              <a:rPr lang="en-US" sz="1800" dirty="0"/>
              <a:t>) and an </a:t>
            </a:r>
            <a:r>
              <a:rPr lang="en-US" sz="1800" i="1" dirty="0"/>
              <a:t>link (</a:t>
            </a:r>
            <a:r>
              <a:rPr lang="en-US" sz="1800" dirty="0"/>
              <a:t>also </a:t>
            </a:r>
            <a:r>
              <a:rPr lang="en-US" sz="1800" i="1" dirty="0"/>
              <a:t>edge</a:t>
            </a:r>
            <a:r>
              <a:rPr lang="en-US" sz="1800" dirty="0"/>
              <a:t>) connecting them</a:t>
            </a:r>
            <a:endParaRPr lang="en-US" sz="1800" i="1" dirty="0"/>
          </a:p>
          <a:p>
            <a:pPr lvl="1"/>
            <a:r>
              <a:rPr lang="en-US" sz="1600" dirty="0" err="1"/>
              <a:t>Nodelist</a:t>
            </a:r>
            <a:r>
              <a:rPr lang="en-US" sz="1600" dirty="0"/>
              <a:t>: {A, B, C, D}</a:t>
            </a:r>
          </a:p>
          <a:p>
            <a:pPr lvl="1"/>
            <a:r>
              <a:rPr lang="en-US" sz="1600" dirty="0" err="1"/>
              <a:t>Edgelist</a:t>
            </a:r>
            <a:r>
              <a:rPr lang="en-US" sz="1600" dirty="0"/>
              <a:t>: {(A,B), (B,C), (A,C), (A,D)}</a:t>
            </a:r>
          </a:p>
          <a:p>
            <a:endParaRPr lang="en-US" sz="1800" dirty="0"/>
          </a:p>
          <a:p>
            <a:r>
              <a:rPr lang="en-US" sz="1800" dirty="0"/>
              <a:t>Not all possible edges are present in this network </a:t>
            </a:r>
            <a:r>
              <a:rPr lang="en-US" sz="1800" dirty="0">
                <a:sym typeface="Wingdings" panose="05000000000000000000" pitchFamily="2" charset="2"/>
              </a:rPr>
              <a:t> most networks are </a:t>
            </a:r>
            <a:r>
              <a:rPr lang="en-US" sz="1800" i="1" dirty="0">
                <a:sym typeface="Wingdings" panose="05000000000000000000" pitchFamily="2" charset="2"/>
              </a:rPr>
              <a:t>sparse</a:t>
            </a:r>
            <a:endParaRPr lang="en-US" sz="1800" i="1" dirty="0"/>
          </a:p>
          <a:p>
            <a:pPr lvl="1"/>
            <a:r>
              <a:rPr lang="en-US" sz="1600" dirty="0"/>
              <a:t>Missing edges: {(B,D), (C,D)}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81819-5DDE-4CB0-ACD4-CABFB4B7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B4AA68-0615-4276-A3CD-40D604DF3193}"/>
              </a:ext>
            </a:extLst>
          </p:cNvPr>
          <p:cNvGrpSpPr/>
          <p:nvPr/>
        </p:nvGrpSpPr>
        <p:grpSpPr>
          <a:xfrm>
            <a:off x="9048311" y="2661067"/>
            <a:ext cx="2743200" cy="2761202"/>
            <a:chOff x="7935131" y="2514600"/>
            <a:chExt cx="2743200" cy="276120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B97BAD-89D0-40D0-A892-1BDEF63B99FD}"/>
                </a:ext>
              </a:extLst>
            </p:cNvPr>
            <p:cNvSpPr/>
            <p:nvPr/>
          </p:nvSpPr>
          <p:spPr>
            <a:xfrm>
              <a:off x="7935131" y="34290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D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C2D2EA-FDF3-4918-B638-621F667B801F}"/>
                </a:ext>
              </a:extLst>
            </p:cNvPr>
            <p:cNvSpPr/>
            <p:nvPr/>
          </p:nvSpPr>
          <p:spPr>
            <a:xfrm>
              <a:off x="9763931" y="3419581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B0A1DE-CD9E-4949-B82E-F8AE0BBBF809}"/>
                </a:ext>
              </a:extLst>
            </p:cNvPr>
            <p:cNvSpPr/>
            <p:nvPr/>
          </p:nvSpPr>
          <p:spPr>
            <a:xfrm>
              <a:off x="8849531" y="436140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9310BF4-1401-411C-B1B8-B5F657DDADED}"/>
                </a:ext>
              </a:extLst>
            </p:cNvPr>
            <p:cNvSpPr/>
            <p:nvPr/>
          </p:nvSpPr>
          <p:spPr>
            <a:xfrm>
              <a:off x="8849531" y="2514600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8D69BD8-7436-4B13-AC12-B7DFFD966F2A}"/>
                </a:ext>
              </a:extLst>
            </p:cNvPr>
            <p:cNvCxnSpPr>
              <a:stCxn id="10" idx="6"/>
              <a:endCxn id="8" idx="0"/>
            </p:cNvCxnSpPr>
            <p:nvPr/>
          </p:nvCxnSpPr>
          <p:spPr>
            <a:xfrm>
              <a:off x="9763931" y="2971800"/>
              <a:ext cx="457200" cy="44778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91608A-ED78-42E2-99E9-555B7220301E}"/>
                </a:ext>
              </a:extLst>
            </p:cNvPr>
            <p:cNvCxnSpPr>
              <a:cxnSpLocks/>
              <a:stCxn id="10" idx="2"/>
              <a:endCxn id="7" idx="0"/>
            </p:cNvCxnSpPr>
            <p:nvPr/>
          </p:nvCxnSpPr>
          <p:spPr>
            <a:xfrm flipH="1">
              <a:off x="8392331" y="2971800"/>
              <a:ext cx="457200" cy="457200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C3CE2D-9339-42CA-A0D6-F021677035EB}"/>
                </a:ext>
              </a:extLst>
            </p:cNvPr>
            <p:cNvCxnSpPr>
              <a:cxnSpLocks/>
              <a:stCxn id="10" idx="4"/>
              <a:endCxn id="9" idx="0"/>
            </p:cNvCxnSpPr>
            <p:nvPr/>
          </p:nvCxnSpPr>
          <p:spPr>
            <a:xfrm>
              <a:off x="9306731" y="3429000"/>
              <a:ext cx="0" cy="932402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79F43A-FF9D-4311-9ACD-15068A5CF765}"/>
                </a:ext>
              </a:extLst>
            </p:cNvPr>
            <p:cNvCxnSpPr>
              <a:cxnSpLocks/>
              <a:stCxn id="8" idx="4"/>
              <a:endCxn id="9" idx="6"/>
            </p:cNvCxnSpPr>
            <p:nvPr/>
          </p:nvCxnSpPr>
          <p:spPr>
            <a:xfrm flipH="1">
              <a:off x="9763931" y="4333981"/>
              <a:ext cx="457200" cy="484621"/>
            </a:xfrm>
            <a:prstGeom prst="straightConnector1">
              <a:avLst/>
            </a:prstGeom>
            <a:ln w="76200" cap="rnd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7486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 Boulder">
      <a:dk1>
        <a:srgbClr val="000000"/>
      </a:dk1>
      <a:lt1>
        <a:srgbClr val="FFFFFF"/>
      </a:lt1>
      <a:dk2>
        <a:srgbClr val="212121"/>
      </a:dk2>
      <a:lt2>
        <a:srgbClr val="565A5C"/>
      </a:lt2>
      <a:accent1>
        <a:srgbClr val="CFB87C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2311</TotalTime>
  <Words>2507</Words>
  <Application>Microsoft Macintosh PowerPoint</Application>
  <PresentationFormat>Widescreen</PresentationFormat>
  <Paragraphs>391</Paragraphs>
  <Slides>35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Corbel</vt:lpstr>
      <vt:lpstr>Courier New</vt:lpstr>
      <vt:lpstr>Mangal</vt:lpstr>
      <vt:lpstr>Monotype Sorts</vt:lpstr>
      <vt:lpstr>Wingdings</vt:lpstr>
      <vt:lpstr>Wingdings 2</vt:lpstr>
      <vt:lpstr>Quotable</vt:lpstr>
      <vt:lpstr>Class 30: Graphs I Monday, April 2</vt:lpstr>
      <vt:lpstr>Agenda</vt:lpstr>
      <vt:lpstr>Where we are</vt:lpstr>
      <vt:lpstr>Week overview</vt:lpstr>
      <vt:lpstr>Grades</vt:lpstr>
      <vt:lpstr>Honor Code</vt:lpstr>
      <vt:lpstr>Fundamentals – Dyads</vt:lpstr>
      <vt:lpstr>Fundamentals – What is a relationship?</vt:lpstr>
      <vt:lpstr>Fundamentals – Networks as collection of dyads</vt:lpstr>
      <vt:lpstr>Fundamentals – Directed networks</vt:lpstr>
      <vt:lpstr>Fundamentals – Weighted networks</vt:lpstr>
      <vt:lpstr>Network vocabulary</vt:lpstr>
      <vt:lpstr>Fundamentals – Sociomatrix</vt:lpstr>
      <vt:lpstr>Fundamentals – Attributes</vt:lpstr>
      <vt:lpstr>Centrality</vt:lpstr>
      <vt:lpstr>Centrality – Degree </vt:lpstr>
      <vt:lpstr>Centrality – Closeness </vt:lpstr>
      <vt:lpstr>Centrality – Betweenness </vt:lpstr>
      <vt:lpstr>Centrality – Eigenvector </vt:lpstr>
      <vt:lpstr>Examples of networks</vt:lpstr>
      <vt:lpstr>Examples of networks</vt:lpstr>
      <vt:lpstr>Examples of networks</vt:lpstr>
      <vt:lpstr>Examples of networks</vt:lpstr>
      <vt:lpstr>Examples of networks</vt:lpstr>
      <vt:lpstr>Examples of networks</vt:lpstr>
      <vt:lpstr>1930s: Jacob Moreno</vt:lpstr>
      <vt:lpstr>1950s: Group networks</vt:lpstr>
      <vt:lpstr>1960s: Methodological acceleration</vt:lpstr>
      <vt:lpstr>70s-80s: Internet</vt:lpstr>
      <vt:lpstr>80s-90s: Social capital</vt:lpstr>
      <vt:lpstr>90s-00s: Network science</vt:lpstr>
      <vt:lpstr>00s-10s: Computational social science</vt:lpstr>
      <vt:lpstr>History of Network Science is note white &amp; male</vt:lpstr>
      <vt:lpstr>Class Notebook</vt:lpstr>
      <vt:lpstr>What’s Next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Keegan</dc:creator>
  <cp:lastModifiedBy>Brian Keegan</cp:lastModifiedBy>
  <cp:revision>158</cp:revision>
  <dcterms:created xsi:type="dcterms:W3CDTF">2016-08-24T14:48:58Z</dcterms:created>
  <dcterms:modified xsi:type="dcterms:W3CDTF">2018-04-02T14:58:54Z</dcterms:modified>
</cp:coreProperties>
</file>